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7" r:id="rId2"/>
    <p:sldId id="256" r:id="rId3"/>
    <p:sldId id="259" r:id="rId4"/>
    <p:sldId id="258" r:id="rId5"/>
    <p:sldId id="260" r:id="rId6"/>
    <p:sldId id="291" r:id="rId7"/>
    <p:sldId id="261" r:id="rId8"/>
    <p:sldId id="262" r:id="rId9"/>
    <p:sldId id="263" r:id="rId10"/>
    <p:sldId id="270" r:id="rId11"/>
    <p:sldId id="266" r:id="rId12"/>
    <p:sldId id="273" r:id="rId13"/>
    <p:sldId id="274" r:id="rId14"/>
    <p:sldId id="283" r:id="rId15"/>
    <p:sldId id="271" r:id="rId16"/>
    <p:sldId id="264" r:id="rId17"/>
    <p:sldId id="265" r:id="rId18"/>
    <p:sldId id="267" r:id="rId19"/>
    <p:sldId id="272" r:id="rId20"/>
    <p:sldId id="281" r:id="rId21"/>
    <p:sldId id="268" r:id="rId22"/>
    <p:sldId id="277" r:id="rId23"/>
    <p:sldId id="269" r:id="rId24"/>
    <p:sldId id="279" r:id="rId25"/>
    <p:sldId id="280" r:id="rId26"/>
    <p:sldId id="276" r:id="rId27"/>
    <p:sldId id="275" r:id="rId28"/>
    <p:sldId id="278" r:id="rId29"/>
    <p:sldId id="284" r:id="rId30"/>
    <p:sldId id="285" r:id="rId31"/>
    <p:sldId id="290" r:id="rId32"/>
    <p:sldId id="282" r:id="rId33"/>
    <p:sldId id="286" r:id="rId34"/>
    <p:sldId id="287" r:id="rId35"/>
    <p:sldId id="288" r:id="rId36"/>
    <p:sldId id="289" r:id="rId37"/>
    <p:sldId id="292" r:id="rId38"/>
    <p:sldId id="293"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F3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2" d="100"/>
          <a:sy n="62" d="100"/>
        </p:scale>
        <p:origin x="-1396" y="-80"/>
      </p:cViewPr>
      <p:guideLst>
        <p:guide orient="horz" pos="2160"/>
        <p:guide pos="2880"/>
      </p:guideLst>
    </p:cSldViewPr>
  </p:slideViewPr>
  <p:notesTextViewPr>
    <p:cViewPr>
      <p:scale>
        <a:sx n="1" d="1"/>
        <a:sy n="1" d="1"/>
      </p:scale>
      <p:origin x="0" y="0"/>
    </p:cViewPr>
  </p:notesTextViewPr>
  <p:sorterViewPr>
    <p:cViewPr>
      <p:scale>
        <a:sx n="100" d="100"/>
        <a:sy n="100" d="100"/>
      </p:scale>
      <p:origin x="0" y="70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AA221B-0B36-4FDF-AA16-FCA23294AA6E}" type="datetimeFigureOut">
              <a:rPr lang="en-US" smtClean="0"/>
              <a:t>3/10/2013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7240E8-0CB4-447E-AB0A-884925BC9523}" type="slidenum">
              <a:rPr lang="en-US" smtClean="0"/>
              <a:t>‹#›</a:t>
            </a:fld>
            <a:endParaRPr lang="en-US"/>
          </a:p>
        </p:txBody>
      </p:sp>
    </p:spTree>
    <p:extLst>
      <p:ext uri="{BB962C8B-B14F-4D97-AF65-F5344CB8AC3E}">
        <p14:creationId xmlns:p14="http://schemas.microsoft.com/office/powerpoint/2010/main" val="4279509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7240E8-0CB4-447E-AB0A-884925BC9523}" type="slidenum">
              <a:rPr lang="en-US" smtClean="0"/>
              <a:t>10</a:t>
            </a:fld>
            <a:endParaRPr lang="en-US"/>
          </a:p>
        </p:txBody>
      </p:sp>
    </p:spTree>
    <p:extLst>
      <p:ext uri="{BB962C8B-B14F-4D97-AF65-F5344CB8AC3E}">
        <p14:creationId xmlns:p14="http://schemas.microsoft.com/office/powerpoint/2010/main" val="1799524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7240E8-0CB4-447E-AB0A-884925BC9523}" type="slidenum">
              <a:rPr lang="en-US" smtClean="0"/>
              <a:t>11</a:t>
            </a:fld>
            <a:endParaRPr lang="en-US"/>
          </a:p>
        </p:txBody>
      </p:sp>
    </p:spTree>
    <p:extLst>
      <p:ext uri="{BB962C8B-B14F-4D97-AF65-F5344CB8AC3E}">
        <p14:creationId xmlns:p14="http://schemas.microsoft.com/office/powerpoint/2010/main" val="3497934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7240E8-0CB4-447E-AB0A-884925BC9523}" type="slidenum">
              <a:rPr lang="en-US" smtClean="0"/>
              <a:t>32</a:t>
            </a:fld>
            <a:endParaRPr lang="en-US"/>
          </a:p>
        </p:txBody>
      </p:sp>
    </p:spTree>
    <p:extLst>
      <p:ext uri="{BB962C8B-B14F-4D97-AF65-F5344CB8AC3E}">
        <p14:creationId xmlns:p14="http://schemas.microsoft.com/office/powerpoint/2010/main" val="2228595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13C0304-7C1D-47EA-88CD-4A4D2094E08F}" type="datetimeFigureOut">
              <a:rPr lang="en-US" smtClean="0"/>
              <a:t>3/10/2013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059DA-7D3D-4083-9D5C-1207F8A6B209}" type="slidenum">
              <a:rPr lang="en-US" smtClean="0"/>
              <a:t>‹#›</a:t>
            </a:fld>
            <a:endParaRPr lang="en-US"/>
          </a:p>
        </p:txBody>
      </p:sp>
    </p:spTree>
    <p:extLst>
      <p:ext uri="{BB962C8B-B14F-4D97-AF65-F5344CB8AC3E}">
        <p14:creationId xmlns:p14="http://schemas.microsoft.com/office/powerpoint/2010/main" val="3515377803"/>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3C0304-7C1D-47EA-88CD-4A4D2094E08F}" type="datetimeFigureOut">
              <a:rPr lang="en-US" smtClean="0"/>
              <a:t>3/10/2013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059DA-7D3D-4083-9D5C-1207F8A6B209}" type="slidenum">
              <a:rPr lang="en-US" smtClean="0"/>
              <a:t>‹#›</a:t>
            </a:fld>
            <a:endParaRPr lang="en-US"/>
          </a:p>
        </p:txBody>
      </p:sp>
    </p:spTree>
    <p:extLst>
      <p:ext uri="{BB962C8B-B14F-4D97-AF65-F5344CB8AC3E}">
        <p14:creationId xmlns:p14="http://schemas.microsoft.com/office/powerpoint/2010/main" val="3620134334"/>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3C0304-7C1D-47EA-88CD-4A4D2094E08F}" type="datetimeFigureOut">
              <a:rPr lang="en-US" smtClean="0"/>
              <a:t>3/10/2013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059DA-7D3D-4083-9D5C-1207F8A6B209}" type="slidenum">
              <a:rPr lang="en-US" smtClean="0"/>
              <a:t>‹#›</a:t>
            </a:fld>
            <a:endParaRPr lang="en-US"/>
          </a:p>
        </p:txBody>
      </p:sp>
    </p:spTree>
    <p:extLst>
      <p:ext uri="{BB962C8B-B14F-4D97-AF65-F5344CB8AC3E}">
        <p14:creationId xmlns:p14="http://schemas.microsoft.com/office/powerpoint/2010/main" val="1731355772"/>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3C0304-7C1D-47EA-88CD-4A4D2094E08F}" type="datetimeFigureOut">
              <a:rPr lang="en-US" smtClean="0"/>
              <a:t>3/10/2013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059DA-7D3D-4083-9D5C-1207F8A6B209}" type="slidenum">
              <a:rPr lang="en-US" smtClean="0"/>
              <a:t>‹#›</a:t>
            </a:fld>
            <a:endParaRPr lang="en-US"/>
          </a:p>
        </p:txBody>
      </p:sp>
    </p:spTree>
    <p:extLst>
      <p:ext uri="{BB962C8B-B14F-4D97-AF65-F5344CB8AC3E}">
        <p14:creationId xmlns:p14="http://schemas.microsoft.com/office/powerpoint/2010/main" val="3566110831"/>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3C0304-7C1D-47EA-88CD-4A4D2094E08F}" type="datetimeFigureOut">
              <a:rPr lang="en-US" smtClean="0"/>
              <a:t>3/10/2013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059DA-7D3D-4083-9D5C-1207F8A6B209}" type="slidenum">
              <a:rPr lang="en-US" smtClean="0"/>
              <a:t>‹#›</a:t>
            </a:fld>
            <a:endParaRPr lang="en-US"/>
          </a:p>
        </p:txBody>
      </p:sp>
    </p:spTree>
    <p:extLst>
      <p:ext uri="{BB962C8B-B14F-4D97-AF65-F5344CB8AC3E}">
        <p14:creationId xmlns:p14="http://schemas.microsoft.com/office/powerpoint/2010/main" val="2775636406"/>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3C0304-7C1D-47EA-88CD-4A4D2094E08F}" type="datetimeFigureOut">
              <a:rPr lang="en-US" smtClean="0"/>
              <a:t>3/10/2013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2059DA-7D3D-4083-9D5C-1207F8A6B209}" type="slidenum">
              <a:rPr lang="en-US" smtClean="0"/>
              <a:t>‹#›</a:t>
            </a:fld>
            <a:endParaRPr lang="en-US"/>
          </a:p>
        </p:txBody>
      </p:sp>
    </p:spTree>
    <p:extLst>
      <p:ext uri="{BB962C8B-B14F-4D97-AF65-F5344CB8AC3E}">
        <p14:creationId xmlns:p14="http://schemas.microsoft.com/office/powerpoint/2010/main" val="1729987343"/>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13C0304-7C1D-47EA-88CD-4A4D2094E08F}" type="datetimeFigureOut">
              <a:rPr lang="en-US" smtClean="0"/>
              <a:t>3/10/2013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2059DA-7D3D-4083-9D5C-1207F8A6B209}" type="slidenum">
              <a:rPr lang="en-US" smtClean="0"/>
              <a:t>‹#›</a:t>
            </a:fld>
            <a:endParaRPr lang="en-US"/>
          </a:p>
        </p:txBody>
      </p:sp>
    </p:spTree>
    <p:extLst>
      <p:ext uri="{BB962C8B-B14F-4D97-AF65-F5344CB8AC3E}">
        <p14:creationId xmlns:p14="http://schemas.microsoft.com/office/powerpoint/2010/main" val="3594571966"/>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13C0304-7C1D-47EA-88CD-4A4D2094E08F}" type="datetimeFigureOut">
              <a:rPr lang="en-US" smtClean="0"/>
              <a:t>3/10/2013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2059DA-7D3D-4083-9D5C-1207F8A6B209}" type="slidenum">
              <a:rPr lang="en-US" smtClean="0"/>
              <a:t>‹#›</a:t>
            </a:fld>
            <a:endParaRPr lang="en-US"/>
          </a:p>
        </p:txBody>
      </p:sp>
    </p:spTree>
    <p:extLst>
      <p:ext uri="{BB962C8B-B14F-4D97-AF65-F5344CB8AC3E}">
        <p14:creationId xmlns:p14="http://schemas.microsoft.com/office/powerpoint/2010/main" val="530143616"/>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3C0304-7C1D-47EA-88CD-4A4D2094E08F}" type="datetimeFigureOut">
              <a:rPr lang="en-US" smtClean="0"/>
              <a:t>3/10/2013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2059DA-7D3D-4083-9D5C-1207F8A6B209}" type="slidenum">
              <a:rPr lang="en-US" smtClean="0"/>
              <a:t>‹#›</a:t>
            </a:fld>
            <a:endParaRPr lang="en-US"/>
          </a:p>
        </p:txBody>
      </p:sp>
    </p:spTree>
    <p:extLst>
      <p:ext uri="{BB962C8B-B14F-4D97-AF65-F5344CB8AC3E}">
        <p14:creationId xmlns:p14="http://schemas.microsoft.com/office/powerpoint/2010/main" val="2743398717"/>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3C0304-7C1D-47EA-88CD-4A4D2094E08F}" type="datetimeFigureOut">
              <a:rPr lang="en-US" smtClean="0"/>
              <a:t>3/10/2013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2059DA-7D3D-4083-9D5C-1207F8A6B209}" type="slidenum">
              <a:rPr lang="en-US" smtClean="0"/>
              <a:t>‹#›</a:t>
            </a:fld>
            <a:endParaRPr lang="en-US"/>
          </a:p>
        </p:txBody>
      </p:sp>
    </p:spTree>
    <p:extLst>
      <p:ext uri="{BB962C8B-B14F-4D97-AF65-F5344CB8AC3E}">
        <p14:creationId xmlns:p14="http://schemas.microsoft.com/office/powerpoint/2010/main" val="876656631"/>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3C0304-7C1D-47EA-88CD-4A4D2094E08F}" type="datetimeFigureOut">
              <a:rPr lang="en-US" smtClean="0"/>
              <a:t>3/10/2013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2059DA-7D3D-4083-9D5C-1207F8A6B209}" type="slidenum">
              <a:rPr lang="en-US" smtClean="0"/>
              <a:t>‹#›</a:t>
            </a:fld>
            <a:endParaRPr lang="en-US"/>
          </a:p>
        </p:txBody>
      </p:sp>
    </p:spTree>
    <p:extLst>
      <p:ext uri="{BB962C8B-B14F-4D97-AF65-F5344CB8AC3E}">
        <p14:creationId xmlns:p14="http://schemas.microsoft.com/office/powerpoint/2010/main" val="330939057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C00000"/>
            </a:gs>
            <a:gs pos="94000">
              <a:schemeClr val="tx1">
                <a:alpha val="94000"/>
                <a:lumMod val="82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3C0304-7C1D-47EA-88CD-4A4D2094E08F}" type="datetimeFigureOut">
              <a:rPr lang="en-US" smtClean="0"/>
              <a:t>3/10/2013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2059DA-7D3D-4083-9D5C-1207F8A6B209}" type="slidenum">
              <a:rPr lang="en-US" smtClean="0"/>
              <a:t>‹#›</a:t>
            </a:fld>
            <a:endParaRPr lang="en-US"/>
          </a:p>
        </p:txBody>
      </p:sp>
    </p:spTree>
    <p:extLst>
      <p:ext uri="{BB962C8B-B14F-4D97-AF65-F5344CB8AC3E}">
        <p14:creationId xmlns:p14="http://schemas.microsoft.com/office/powerpoint/2010/main" val="24896211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hyperlink" Target="http://www.google.com/url?sa=i&amp;rct=j&amp;q=ancient+Roman+forum&amp;source=images&amp;cd=&amp;cad=rja&amp;docid=40-2k5tToOFvbM&amp;tbnid=4Prq57tXVK7k5M:&amp;ved=0CAUQjRw&amp;url=http://seeclickfix.blogspot.com/2011/02/we-need-more-but-smarter-civic.html&amp;ei=UD05UaDiHJDU0gHf9ICoCw&amp;bvm=bv.43287494,d.dmQ&amp;psig=AFQjCNF7OJU7v2UQaIt_ZvjNG_sCrrrWhw&amp;ust=1362792053025317"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www.google.com/url?sa=i&amp;rct=j&amp;q=roman+city+david+macaulay&amp;source=images&amp;cd=&amp;cad=rja&amp;docid=H_lj7BfOM89ZFM&amp;tbnid=Yep25xvZ59vqDM:&amp;ved=0CAUQjRw&amp;url=http://www.rainbowresource.com/prodlist.php?subject=14&amp;category=4261&amp;ei=Jjc5Ucy4NObW0gGO4oCgDg&amp;bvm=bv.43287494,d.dmQ&amp;psig=AFQjCNERs6QfV57biv-5pOnnM3EOkTE-sA&amp;ust=1362790560741126" TargetMode="Externa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hyperlink" Target="http://www.google.com/url?sa=i&amp;rct=j&amp;q=roman+city+game&amp;source=images&amp;cd=&amp;cad=rja&amp;docid=KmXlDJe3NbVsaM&amp;tbnid=yo--FQA8zCW5gM:&amp;ved=0CAUQjRw&amp;url=http://www.byhero.com/download-games-for-free/65588-glory-of-the-roman-empire.html&amp;ei=cTc5UbPABcLE0QGew4GgDw&amp;bvm=bv.43287494,d.dmQ&amp;psig=AFQjCNG6R1-O5qcvztvRV85ixkfoLx0SEg&amp;ust=1362790624879224"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google.com/url?sa=i&amp;rct=j&amp;q=layout+of+ancient+Pompeii&amp;source=images&amp;cd=&amp;cad=rja&amp;docid=Uy3FTvNNbZ8JsM&amp;tbnid=Rn-rc5Ir_u6AyM:&amp;ved=0CAUQjRw&amp;url=http://www.skyscrapercity.com/showthread.php?t=1561250&amp;page=2&amp;ei=gDo5UYeHG7OI0QHxlYBQ&amp;bvm=bv.43287494,d.dmQ&amp;psig=AFQjCNFHWKmwhjMhTPfB6adoIk5JLWEdBg&amp;ust=1362791417399823" TargetMode="External"/><Relationship Id="rId1" Type="http://schemas.openxmlformats.org/officeDocument/2006/relationships/slideLayout" Target="../slideLayouts/slideLayout7.xml"/><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7.png"/><Relationship Id="rId1" Type="http://schemas.openxmlformats.org/officeDocument/2006/relationships/slideLayout" Target="../slideLayouts/slideLayout7.xml"/><Relationship Id="rId5" Type="http://schemas.microsoft.com/office/2007/relationships/hdphoto" Target="../media/hdphoto11.wdp"/><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3.jpeg"/><Relationship Id="rId5" Type="http://schemas.openxmlformats.org/officeDocument/2006/relationships/hyperlink" Target="http://www.google.com/url?sa=i&amp;rct=j&amp;q=Spartacus+1960&amp;source=images&amp;cd=&amp;cad=rja&amp;docid=pgL1MsS_Mc6nQM&amp;tbnid=Gbb2Qe-DZDplTM:&amp;ved=0CAUQjRw&amp;url=http://fyeahmoviesoundtracks.tumblr.com/post/28821408341/spartacus-1960-the-slave-spartacus-leads-a&amp;ei=BYo2UZylGejf0QHI9YD4Dg&amp;bvm=bv.43287494,d.dmQ&amp;psig=AFQjCNFfB5nj0kfjM5Yr4dD4gY8PkaMrOg&amp;ust=1362615168987166"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google.com/url?sa=i&amp;rct=j&amp;q=Roman+baths&amp;source=images&amp;cd=&amp;cad=rja&amp;docid=i8m18UxetczGqM&amp;tbnid=qRZ_TIqE3suDFM:&amp;ved=0CAUQjRw&amp;url=http://www.ssb.plymouth.ac.uk/labplus/science/Bath/RomanBaths.htm&amp;ei=WEA5UaGiFuaA0AGniIHoDg&amp;psig=AFQjCNFt6CqaedHn8GuZaDFXFJ1EAzHlJQ&amp;ust=1362792907931788"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image" Target="../media/image15.jpeg"/><Relationship Id="rId2" Type="http://schemas.openxmlformats.org/officeDocument/2006/relationships/video" Target="file:///F:\Social%20Studies\6th%20grade%20Social%20Studies\Ancient%20Rome\Ancient%20Rome%20Ch.9%20Sec.1\videoFileNo84844.wmv" TargetMode="External"/><Relationship Id="rId1" Type="http://schemas.microsoft.com/office/2007/relationships/media" Target="file:///F:\Social%20Studies\6th%20grade%20Social%20Studies\Ancient%20Rome\Ancient%20Rome%20Ch.9%20Sec.1\videoFileNo84844.wmv" TargetMode="External"/><Relationship Id="rId6" Type="http://schemas.openxmlformats.org/officeDocument/2006/relationships/hyperlink" Target="http://www.google.com/url?sa=i&amp;rct=j&amp;q=Roman+toilets&amp;source=images&amp;cd=&amp;cad=rja&amp;docid=SoVl9LLSKim2iM&amp;tbnid=Oglo4bB2qNVLSM:&amp;ved=0CAUQjRw&amp;url=http://www.livescience.com/16710-years-gallery-world-toilets.html&amp;ei=H0E5UZyXAcGB0AGxnYHwAw&amp;psig=AFQjCNEP9obTi_y_POdvxFgWqMGlg6RGkA&amp;ust=1362792970463792" TargetMode="External"/><Relationship Id="rId5" Type="http://schemas.microsoft.com/office/2007/relationships/hdphoto" Target="../media/hdphoto14.wdp"/><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5.png"/><Relationship Id="rId1" Type="http://schemas.openxmlformats.org/officeDocument/2006/relationships/slideLayout" Target="../slideLayouts/slideLayout7.xml"/><Relationship Id="rId5" Type="http://schemas.microsoft.com/office/2007/relationships/hdphoto" Target="../media/hdphoto16.wdp"/><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8.png"/><Relationship Id="rId1" Type="http://schemas.openxmlformats.org/officeDocument/2006/relationships/slideLayout" Target="../slideLayouts/slideLayout7.xml"/><Relationship Id="rId5" Type="http://schemas.microsoft.com/office/2007/relationships/hdphoto" Target="../media/hdphoto18.wdp"/><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40.png"/><Relationship Id="rId1" Type="http://schemas.openxmlformats.org/officeDocument/2006/relationships/slideLayout" Target="../slideLayouts/slideLayout7.xml"/><Relationship Id="rId5" Type="http://schemas.microsoft.com/office/2007/relationships/hdphoto" Target="../media/hdphoto20.wdp"/><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hyperlink" Target="http://www.google.com/url?sa=i&amp;rct=j&amp;q=pater+familias&amp;source=images&amp;cd=&amp;cad=rja&amp;docid=Wic34P9iK5C4NM&amp;tbnid=XGI7d-zgFqOcVM:&amp;ved=0CAUQjRw&amp;url=http://mikhrr.deviantart.com/art/Peter-Griffin-Paterfamilias-147039989&amp;ei=Z386UfjLHujl0QHCgIH4Dw&amp;bvm=bv.43287494,d.dmQ&amp;psig=AFQjCNEZrlOCKLfXy5A1uzsBChq36IoWJg&amp;ust=1362874485773208" TargetMode="External"/><Relationship Id="rId3" Type="http://schemas.openxmlformats.org/officeDocument/2006/relationships/image" Target="../media/image43.jpeg"/><Relationship Id="rId7" Type="http://schemas.microsoft.com/office/2007/relationships/hdphoto" Target="../media/hdphoto23.wdp"/><Relationship Id="rId2" Type="http://schemas.openxmlformats.org/officeDocument/2006/relationships/hyperlink" Target="http://www.google.com/url?sa=i&amp;rct=j&amp;q=ancient+Roman+family&amp;source=images&amp;cd=&amp;cad=rja&amp;docid=sxq3H-RjJQTEYM&amp;tbnid=43vpISayEJk9cM:&amp;ved=0CAUQjRw&amp;url=http://www.cartoonstock.com/directory/l/legions.asp&amp;ei=Jn46UdnKCe-r0AHu6IGABw&amp;bvm=bv.43287494,d.dmQ&amp;psig=AFQjCNHlYE1EaPLWgIhF56j1DRwXo316wg&amp;ust=1362874221843352" TargetMode="External"/><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hyperlink" Target="http://www.google.com/url?sa=i&amp;rct=j&amp;q=ancient+Roman+family&amp;source=images&amp;cd=&amp;cad=rja&amp;docid=ahHFzXXW7eg24M&amp;tbnid=s7vR-WWTymTMtM:&amp;ved=0CAUQjRw&amp;url=http://www.forumromanum.org/life/johnston_7.html&amp;ei=c346UdeMMuis0AGz24DACg&amp;bvm=bv.43287494,d.dmQ&amp;psig=AFQjCNHlYE1EaPLWgIhF56j1DRwXo316wg&amp;ust=1362874221843352" TargetMode="External"/><Relationship Id="rId4" Type="http://schemas.microsoft.com/office/2007/relationships/hdphoto" Target="../media/hdphoto22.wdp"/><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youtube.com/watch?v=juWYhMoDTN0"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24.wdp"/></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www.google.com/url?sa=i&amp;rct=j&amp;q=&amp;esrc=s&amp;frm=1&amp;source=images&amp;cd=&amp;cad=rja&amp;docid=L_tBJXem8qPq2M&amp;tbnid=B8HBRsjeW-FUuM:&amp;ved=0CAUQjRw&amp;url=http://karenswhimsy.com/ancient-roman-fashion.shtm&amp;ei=58E7UcDKCqHm0gGF84HACw&amp;psig=AFQjCNH9oGlBGgTQVtsQ80NLZY4ceGbFsA&amp;ust=1362957130322757"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hyperlink" Target="http://www.google.com/url?sa=i&amp;rct=j&amp;q=ancient+roman+humor&amp;source=images&amp;cd=&amp;cad=rja&amp;docid=VoaGg4SHHKlJKM&amp;tbnid=bsMN_8G3kgoxgM:&amp;ved=0CAUQjRw&amp;url=http://sophlylaughing.blogspot.com/2011/05/ancient-humor.html&amp;ei=iLw8UeW8K4vv0QHduICQAg&amp;bvm=bv.43287494,d.dmQ&amp;psig=AFQjCNHiY9fr3gUksBS_QK_hKqCVqPyJZQ&amp;ust=1363021293826329" TargetMode="Externa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www.google.com/url?sa=i&amp;rct=j&amp;q=finished&amp;source=images&amp;cd=&amp;docid=w9NWyWJ7nKdqxM&amp;tbnid=uy5ajv1W4V78qM:&amp;ved=0CAUQjRw&amp;url=http://henryofghent.blogspot.com/2011/04/dissertation-finished.html&amp;ei=k708UeqoN6SU0QHiqoGoDg&amp;bvm=bv.43287494,d.dmQ&amp;psig=AFQjCNE8TY3cqAvkxE-Txq999pUuLCkb_Q&amp;ust=1363021568017037" TargetMode="External"/><Relationship Id="rId1" Type="http://schemas.openxmlformats.org/officeDocument/2006/relationships/slideLayout" Target="../slideLayouts/slideLayout6.xml"/><Relationship Id="rId4" Type="http://schemas.microsoft.com/office/2007/relationships/hdphoto" Target="../media/hdphoto26.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hyperlink" Target="http://www.google.com/url?sa=i&amp;rct=j&amp;q=roman+concrete+mix&amp;source=images&amp;cd=&amp;cad=rja&amp;docid=P_d2eqBZP6rXfM&amp;tbnid=j7XSFRtd3cyaMM:&amp;ved=0CAUQjRw&amp;url=http://blog.kryton.com/2011/07/architectural-photo-colosseum/&amp;ei=dpA2UaGxMOe20AHj44HwBg&amp;bvm=bv.43287494,d.dmQ&amp;psig=AFQjCNHsq0x-gpEhIm1i6HaUdFpoyayFKA&amp;ust=1362616674023820" TargetMode="External"/><Relationship Id="rId3" Type="http://schemas.openxmlformats.org/officeDocument/2006/relationships/image" Target="../media/image4.jpeg"/><Relationship Id="rId7" Type="http://schemas.openxmlformats.org/officeDocument/2006/relationships/image" Target="../media/image6.jpeg"/><Relationship Id="rId2" Type="http://schemas.openxmlformats.org/officeDocument/2006/relationships/hyperlink" Target="http://www.google.com/url?sa=i&amp;rct=j&amp;q=colonnade&amp;source=images&amp;cd=&amp;cad=rja&amp;docid=XOJUZXNOPStH4M&amp;tbnid=uFIQBxabH4WgSM:&amp;ved=0CAUQjRw&amp;url=http://bowersarthistory.wikispaces.com/colonnade&amp;ei=J482UfqIM9GL0QH_1oCoDw&amp;bvm=bv.43287494,d.dmQ&amp;psig=AFQjCNEB5VWMVxs0l9AjonTe7tasOyDH1w&amp;ust=1362616482620295" TargetMode="External"/><Relationship Id="rId1" Type="http://schemas.openxmlformats.org/officeDocument/2006/relationships/slideLayout" Target="../slideLayouts/slideLayout7.xml"/><Relationship Id="rId6" Type="http://schemas.openxmlformats.org/officeDocument/2006/relationships/hyperlink" Target="http://www.google.com/url?sa=i&amp;rct=j&amp;q=roman+arch&amp;source=images&amp;cd=&amp;cad=rja&amp;docid=prh6hVluBHmAKM&amp;tbnid=ixg7jiU8jSYZjM:&amp;ved=0CAUQjRw&amp;url=http://www.makingthemodernworld.org.uk/learning_modules/maths/02.TU.03/?section=4&amp;ei=ro82UajWL6vh0wHqu4CwAQ&amp;bvm=bv.43287494,d.dmQ&amp;psig=AFQjCNEq1apj6Ilcc0BtVAy1J9-KXHI9cQ&amp;ust=1362616613401644" TargetMode="External"/><Relationship Id="rId11" Type="http://schemas.openxmlformats.org/officeDocument/2006/relationships/image" Target="../media/image8.jpeg"/><Relationship Id="rId5" Type="http://schemas.openxmlformats.org/officeDocument/2006/relationships/image" Target="../media/image5.jpeg"/><Relationship Id="rId10" Type="http://schemas.openxmlformats.org/officeDocument/2006/relationships/hyperlink" Target="http://www.google.com/url?sa=i&amp;rct=j&amp;q=ancient+roman+book&amp;source=images&amp;cd=&amp;cad=rja&amp;docid=Z1lLDBlVayVfJM&amp;tbnid=hz5UzK2bK35UFM:&amp;ved=0CAUQjRw&amp;url=http://www.springfieldlibrary.org/gutenberg/print.html&amp;ei=IJE2Ua60HfS40gHmhICQAg&amp;bvm=bv.43287494,d.dmQ&amp;psig=AFQjCNETE9ROUCV9TZk51V14hdkgqXrkeQ&amp;ust=1362616980792134" TargetMode="External"/><Relationship Id="rId4" Type="http://schemas.openxmlformats.org/officeDocument/2006/relationships/hyperlink" Target="http://www.google.com/url?sa=i&amp;rct=j&amp;q=greek+statue&amp;source=images&amp;cd=&amp;cad=rja&amp;docid=T4JLRbRc6hxbhM&amp;tbnid=vHtXnKday72GAM:&amp;ved=0CAUQjRw&amp;url=http://www.theoi.com/Ouranios/HoraEirene.html&amp;ei=bo82UbuOL-e40gHIzIGAAg&amp;bvm=bv.43287494,d.dmQ&amp;psig=AFQjCNGCPqYdOFViYRAdbCxx5IZ0ZeC_gg&amp;ust=1362616515082458" TargetMode="External"/><Relationship Id="rId9"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www.youtube.com/watch?v=UqtOM03M8co" TargetMode="External"/><Relationship Id="rId1" Type="http://schemas.openxmlformats.org/officeDocument/2006/relationships/slideLayout" Target="../slideLayouts/slideLayout7.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hyperlink" Target="http://www.google.com/url?sa=i&amp;rct=j&amp;q=roman+public+baths&amp;source=images&amp;cd=&amp;cad=rja&amp;docid=7QYPPdE9t9qF3M&amp;tbnid=imI2rhh6m04--M:&amp;ved=0CAUQjRw&amp;url=http://knowtheromans.co.uk/Categories/Health/&amp;ei=nJI2Uc-8MeWz0QHDioDwDA&amp;bvm=bv.43287494,d.dmQ&amp;psig=AFQjCNEQBYjVC4D0DF5wOmUne-prKSza9w&amp;ust=1362617361502115" TargetMode="External"/><Relationship Id="rId3" Type="http://schemas.openxmlformats.org/officeDocument/2006/relationships/image" Target="../media/image10.jpeg"/><Relationship Id="rId7" Type="http://schemas.openxmlformats.org/officeDocument/2006/relationships/image" Target="../media/image12.jpeg"/><Relationship Id="rId2" Type="http://schemas.openxmlformats.org/officeDocument/2006/relationships/hyperlink" Target="http://www.google.com/url?sa=i&amp;rct=j&amp;q=planets&amp;source=images&amp;cd=&amp;cad=rja&amp;docid=SBIWQ9YYLhmnUM&amp;tbnid=ca87D0TSAO4PnM:&amp;ved=0CAUQjRw&amp;url=http://www.space.com/16080-solar-system-planets.html&amp;ei=35E2UcWqAeW-0AGS7YGoAg&amp;bvm=bv.43287494,d.dmQ&amp;psig=AFQjCNFMW3rMp8ircAkdiZ-Hh_jtkdRKLA&amp;ust=1362617168697727" TargetMode="External"/><Relationship Id="rId1" Type="http://schemas.openxmlformats.org/officeDocument/2006/relationships/slideLayout" Target="../slideLayouts/slideLayout7.xml"/><Relationship Id="rId6" Type="http://schemas.openxmlformats.org/officeDocument/2006/relationships/hyperlink" Target="http://www.google.com/url?sa=i&amp;rct=j&amp;q=ancient+roman+roads&amp;source=images&amp;cd=&amp;cad=rja&amp;docid=C9JY214hy-7HxM&amp;tbnid=CThNLUnXpwyrzM:&amp;ved=0CAUQjRw&amp;url=http://en.wikipedia.org/wiki/Roman_roads&amp;ei=UJI2UaWjN5LO0QGexYDADg&amp;bvm=bv.43287494,d.dmQ&amp;psig=AFQjCNEtec9AUONA5yDH1-rz1wUHuakFRQ&amp;ust=1362617288531897" TargetMode="External"/><Relationship Id="rId5" Type="http://schemas.openxmlformats.org/officeDocument/2006/relationships/image" Target="../media/image11.jpeg"/><Relationship Id="rId4" Type="http://schemas.openxmlformats.org/officeDocument/2006/relationships/hyperlink" Target="http://www.google.com/url?sa=i&amp;rct=j&amp;q=animal+anatomy&amp;source=images&amp;cd=&amp;cad=rja&amp;docid=8m7EUqPd40R3pM&amp;tbnid=u964UleQkKDFvM:&amp;ved=0CAUQjRw&amp;url=http://characterdesignnotes.blogspot.com/2011/03/proper-use-of-reference-and-anatomy.html&amp;ei=F5I2UZmHOKSU0QHLgIEY&amp;bvm=bv.43287494,d.dmQ&amp;psig=AFQjCNFCWz3ivIRh-qMgPQ7C_dEXpf9pEA&amp;ust=1362617224919519" TargetMode="External"/><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google.com/url?sa=i&amp;rct=j&amp;q=roman+fountains&amp;source=images&amp;cd=&amp;cad=rja&amp;docid=u5GjPaeKw459qM&amp;tbnid=PdnfddRqcX1GuM:&amp;ved=0CAUQjRw&amp;url=http://www.flickr.com/photos/timaios-photo/2541975014/&amp;ei=CZM2UdnQK6T-0gHagYHoAw&amp;bvm=bv.43287494,d.dmQ&amp;psig=AFQjCNFaC_uliwK23YXiEudtEONFR82FFw&amp;ust=1362617455184480" TargetMode="Externa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hyperlink" Target="http://www.google.com/url?sa=i&amp;rct=j&amp;q=roman+public+bathroom&amp;source=images&amp;cd=&amp;cad=rja&amp;docid=SoVl9LLSKim2iM&amp;tbnid=Oglo4bB2qNVLSM:&amp;ved=0CAUQjRw&amp;url=http://www.livescience.com/16710-years-gallery-world-toilets.html&amp;ei=RJM2Ub3_NKTL0QHy84C4Dg&amp;bvm=bv.43287494,d.dmQ&amp;psig=AFQjCNHhOep-RAnJs7SOljxTE30KYIRR5w&amp;ust=1362617532896440" TargetMode="Externa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hyperlink" Target="http://www.google.com/url?sa=i&amp;rct=j&amp;q=Roman+City&amp;source=images&amp;cd=&amp;cad=rja&amp;docid=Drv_SyHLZ_22xM&amp;tbnid=Jzd6B9NLSgvFcM:&amp;ved=0CAUQjRw&amp;url=http://www.skyscrapercity.com/showthread.php?t=727960&amp;page=2&amp;ei=3DY5UbeQBaXj0gHl1oEo&amp;bvm=bv.43287494,d.dmQ&amp;psig=AFQjCNEMPmG1SACVJO9ozf2zrTw_c2wKeQ&amp;ust=136279045690211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0000"/>
                    </a14:imgEffect>
                    <a14:imgEffect>
                      <a14:brightnessContrast contrast="7000"/>
                    </a14:imgEffect>
                  </a14:imgLayer>
                </a14:imgProps>
              </a:ext>
              <a:ext uri="{28A0092B-C50C-407E-A947-70E740481C1C}">
                <a14:useLocalDpi xmlns:a14="http://schemas.microsoft.com/office/drawing/2010/main" val="0"/>
              </a:ext>
            </a:extLst>
          </a:blip>
          <a:srcRect l="35141" t="22322" r="35618" b="11162"/>
          <a:stretch/>
        </p:blipFill>
        <p:spPr bwMode="auto">
          <a:xfrm>
            <a:off x="2286000" y="363877"/>
            <a:ext cx="4800600" cy="6142557"/>
          </a:xfrm>
          <a:prstGeom prst="rect">
            <a:avLst/>
          </a:prstGeom>
          <a:noFill/>
          <a:ln>
            <a:noFill/>
          </a:ln>
          <a:effectLst>
            <a:glow rad="520700">
              <a:srgbClr val="C00000">
                <a:alpha val="19000"/>
              </a:srgbClr>
            </a:glow>
            <a:outerShdw dist="35921" dir="2700000" algn="ctr" rotWithShape="0">
              <a:schemeClr val="bg2"/>
            </a:outerShdw>
            <a:softEdge rad="3429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3429875"/>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sharpenSoften amount="49000"/>
                    </a14:imgEffect>
                    <a14:imgEffect>
                      <a14:brightnessContrast contrast="43000"/>
                    </a14:imgEffect>
                  </a14:imgLayer>
                </a14:imgProps>
              </a:ext>
              <a:ext uri="{28A0092B-C50C-407E-A947-70E740481C1C}">
                <a14:useLocalDpi xmlns:a14="http://schemas.microsoft.com/office/drawing/2010/main" val="0"/>
              </a:ext>
            </a:extLst>
          </a:blip>
          <a:srcRect l="658" t="744"/>
          <a:stretch/>
        </p:blipFill>
        <p:spPr bwMode="auto">
          <a:xfrm rot="178248">
            <a:off x="3734736" y="321866"/>
            <a:ext cx="4819395" cy="6042196"/>
          </a:xfrm>
          <a:prstGeom prst="rect">
            <a:avLst/>
          </a:prstGeom>
          <a:noFill/>
          <a:ln>
            <a:noFill/>
          </a:ln>
          <a:effectLst>
            <a:glow rad="368300">
              <a:srgbClr val="C00000"/>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1000" y="1676400"/>
            <a:ext cx="2514600" cy="4062651"/>
          </a:xfrm>
          <a:prstGeom prst="rect">
            <a:avLst/>
          </a:prstGeom>
          <a:noFill/>
        </p:spPr>
        <p:txBody>
          <a:bodyPr wrap="square" rtlCol="0">
            <a:spAutoFit/>
          </a:bodyPr>
          <a:lstStyle/>
          <a:p>
            <a:r>
              <a:rPr lang="en-US" sz="2400" dirty="0">
                <a:solidFill>
                  <a:srgbClr val="FFC000"/>
                </a:solidFill>
              </a:rPr>
              <a:t>City streets were at </a:t>
            </a:r>
            <a:r>
              <a:rPr lang="en-US" sz="2400" dirty="0">
                <a:solidFill>
                  <a:schemeClr val="tx2">
                    <a:lumMod val="60000"/>
                    <a:lumOff val="40000"/>
                  </a:schemeClr>
                </a:solidFill>
              </a:rPr>
              <a:t>right angles </a:t>
            </a:r>
            <a:r>
              <a:rPr lang="en-US" sz="2400" dirty="0">
                <a:solidFill>
                  <a:srgbClr val="FFC000"/>
                </a:solidFill>
              </a:rPr>
              <a:t>to one another</a:t>
            </a:r>
            <a:r>
              <a:rPr lang="en-US" sz="2400" dirty="0">
                <a:solidFill>
                  <a:schemeClr val="tx2">
                    <a:lumMod val="60000"/>
                    <a:lumOff val="40000"/>
                  </a:schemeClr>
                </a:solidFill>
              </a:rPr>
              <a:t>. A forum </a:t>
            </a:r>
            <a:r>
              <a:rPr lang="en-US" sz="2400" dirty="0">
                <a:solidFill>
                  <a:srgbClr val="FFC000"/>
                </a:solidFill>
              </a:rPr>
              <a:t>was located in the middle of the city which served as a </a:t>
            </a:r>
            <a:r>
              <a:rPr lang="en-US" sz="2400" dirty="0">
                <a:solidFill>
                  <a:schemeClr val="tx2">
                    <a:lumMod val="60000"/>
                    <a:lumOff val="40000"/>
                  </a:schemeClr>
                </a:solidFill>
              </a:rPr>
              <a:t>market place </a:t>
            </a:r>
            <a:r>
              <a:rPr lang="en-US" sz="2400" dirty="0">
                <a:solidFill>
                  <a:srgbClr val="FFC000"/>
                </a:solidFill>
              </a:rPr>
              <a:t>and a center for </a:t>
            </a:r>
            <a:r>
              <a:rPr lang="en-US" sz="2400" dirty="0">
                <a:solidFill>
                  <a:schemeClr val="tx2">
                    <a:lumMod val="60000"/>
                    <a:lumOff val="40000"/>
                  </a:schemeClr>
                </a:solidFill>
              </a:rPr>
              <a:t>government and business.</a:t>
            </a:r>
          </a:p>
          <a:p>
            <a:endParaRPr lang="en-US" dirty="0"/>
          </a:p>
        </p:txBody>
      </p:sp>
    </p:spTree>
    <p:extLst>
      <p:ext uri="{BB962C8B-B14F-4D97-AF65-F5344CB8AC3E}">
        <p14:creationId xmlns:p14="http://schemas.microsoft.com/office/powerpoint/2010/main" val="3716843237"/>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2.bp.blogspot.com/-X5g4D9Qkn7c/TVVaJrCA6wI/AAAAAAAAFHg/HggQnAiob24/s1600/Roman%2BForum%252C%2Bfrom%2B%2527The%2BRoman%2BForum%252C%2527%2BFrancis%2BMorgan%2BNichols%252C%2B1877%2B%2B.bmp">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04800"/>
            <a:ext cx="7250349" cy="47728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000" y="5077643"/>
            <a:ext cx="8458200" cy="1508105"/>
          </a:xfrm>
          <a:prstGeom prst="rect">
            <a:avLst/>
          </a:prstGeom>
          <a:noFill/>
        </p:spPr>
        <p:txBody>
          <a:bodyPr wrap="square" rtlCol="0">
            <a:spAutoFit/>
          </a:bodyPr>
          <a:lstStyle/>
          <a:p>
            <a:r>
              <a:rPr lang="en-US" sz="3600" dirty="0" smtClean="0">
                <a:solidFill>
                  <a:srgbClr val="FFFF00"/>
                </a:solidFill>
              </a:rPr>
              <a:t>The Forum—</a:t>
            </a:r>
            <a:r>
              <a:rPr lang="en-US" sz="2800" dirty="0">
                <a:solidFill>
                  <a:srgbClr val="FFFF00"/>
                </a:solidFill>
              </a:rPr>
              <a:t>W</a:t>
            </a:r>
            <a:r>
              <a:rPr lang="en-US" sz="2800" dirty="0" smtClean="0">
                <a:solidFill>
                  <a:srgbClr val="FFFF00"/>
                </a:solidFill>
              </a:rPr>
              <a:t>as a special place where Romans met to </a:t>
            </a:r>
            <a:r>
              <a:rPr lang="en-US" sz="2800" dirty="0" smtClean="0">
                <a:solidFill>
                  <a:schemeClr val="accent1">
                    <a:lumMod val="75000"/>
                  </a:schemeClr>
                </a:solidFill>
              </a:rPr>
              <a:t>sell and buy </a:t>
            </a:r>
            <a:r>
              <a:rPr lang="en-US" sz="2800" dirty="0" smtClean="0">
                <a:solidFill>
                  <a:srgbClr val="FFFF00"/>
                </a:solidFill>
              </a:rPr>
              <a:t>goods, worship the gods, do </a:t>
            </a:r>
            <a:r>
              <a:rPr lang="en-US" sz="2800" dirty="0" smtClean="0">
                <a:solidFill>
                  <a:schemeClr val="accent1">
                    <a:lumMod val="75000"/>
                  </a:schemeClr>
                </a:solidFill>
              </a:rPr>
              <a:t>business</a:t>
            </a:r>
            <a:r>
              <a:rPr lang="en-US" sz="2800" dirty="0" smtClean="0">
                <a:solidFill>
                  <a:srgbClr val="FFFF00"/>
                </a:solidFill>
              </a:rPr>
              <a:t>, and to conduct </a:t>
            </a:r>
            <a:r>
              <a:rPr lang="en-US" sz="2800" dirty="0" smtClean="0">
                <a:solidFill>
                  <a:schemeClr val="accent1">
                    <a:lumMod val="75000"/>
                  </a:schemeClr>
                </a:solidFill>
              </a:rPr>
              <a:t>government</a:t>
            </a:r>
            <a:r>
              <a:rPr lang="en-US" sz="2800" dirty="0" smtClean="0">
                <a:solidFill>
                  <a:srgbClr val="FFFF00"/>
                </a:solidFill>
              </a:rPr>
              <a:t> matters.</a:t>
            </a:r>
            <a:endParaRPr lang="en-US" sz="2800" dirty="0">
              <a:solidFill>
                <a:srgbClr val="FFFF00"/>
              </a:solidFill>
            </a:endParaRPr>
          </a:p>
        </p:txBody>
      </p:sp>
    </p:spTree>
    <p:extLst>
      <p:ext uri="{BB962C8B-B14F-4D97-AF65-F5344CB8AC3E}">
        <p14:creationId xmlns:p14="http://schemas.microsoft.com/office/powerpoint/2010/main" val="3623310564"/>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sharpenSoften amount="45000"/>
                    </a14:imgEffect>
                    <a14:imgEffect>
                      <a14:brightnessContrast contrast="25000"/>
                    </a14:imgEffect>
                  </a14:imgLayer>
                </a14:imgProps>
              </a:ext>
              <a:ext uri="{28A0092B-C50C-407E-A947-70E740481C1C}">
                <a14:useLocalDpi xmlns:a14="http://schemas.microsoft.com/office/drawing/2010/main" val="0"/>
              </a:ext>
            </a:extLst>
          </a:blip>
          <a:srcRect/>
          <a:stretch>
            <a:fillRect/>
          </a:stretch>
        </p:blipFill>
        <p:spPr bwMode="auto">
          <a:xfrm>
            <a:off x="304800" y="838200"/>
            <a:ext cx="8619815"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5572212"/>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sharpenSoften amount="36000"/>
                    </a14:imgEffect>
                  </a14:imgLayer>
                </a14:imgProps>
              </a:ext>
              <a:ext uri="{28A0092B-C50C-407E-A947-70E740481C1C}">
                <a14:useLocalDpi xmlns:a14="http://schemas.microsoft.com/office/drawing/2010/main" val="0"/>
              </a:ext>
            </a:extLst>
          </a:blip>
          <a:srcRect/>
          <a:stretch>
            <a:fillRect/>
          </a:stretch>
        </p:blipFill>
        <p:spPr bwMode="auto">
          <a:xfrm>
            <a:off x="1905000" y="152399"/>
            <a:ext cx="5257800" cy="6585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5897507"/>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duotone>
              <a:schemeClr val="accent4">
                <a:shade val="45000"/>
                <a:satMod val="135000"/>
              </a:schemeClr>
              <a:prstClr val="white"/>
            </a:duotone>
            <a:extLst>
              <a:ext uri="{BEBA8EAE-BF5A-486C-A8C5-ECC9F3942E4B}">
                <a14:imgProps xmlns:a14="http://schemas.microsoft.com/office/drawing/2010/main">
                  <a14:imgLayer r:embed="rId3">
                    <a14:imgEffect>
                      <a14:sharpenSoften amount="49000"/>
                    </a14:imgEffect>
                    <a14:imgEffect>
                      <a14:brightnessContrast contrast="43000"/>
                    </a14:imgEffect>
                  </a14:imgLayer>
                </a14:imgProps>
              </a:ext>
              <a:ext uri="{28A0092B-C50C-407E-A947-70E740481C1C}">
                <a14:useLocalDpi xmlns:a14="http://schemas.microsoft.com/office/drawing/2010/main" val="0"/>
              </a:ext>
            </a:extLst>
          </a:blip>
          <a:srcRect l="658" t="744"/>
          <a:stretch/>
        </p:blipFill>
        <p:spPr bwMode="auto">
          <a:xfrm rot="178248">
            <a:off x="3734736" y="425628"/>
            <a:ext cx="4819395" cy="6042196"/>
          </a:xfrm>
          <a:prstGeom prst="rect">
            <a:avLst/>
          </a:prstGeom>
          <a:noFill/>
          <a:ln>
            <a:noFill/>
          </a:ln>
          <a:effectLst>
            <a:glow rad="368300">
              <a:srgbClr val="C00000"/>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00" y="1562695"/>
            <a:ext cx="2743200" cy="3785652"/>
          </a:xfrm>
          <a:prstGeom prst="rect">
            <a:avLst/>
          </a:prstGeom>
          <a:noFill/>
        </p:spPr>
        <p:txBody>
          <a:bodyPr wrap="square" rtlCol="0">
            <a:spAutoFit/>
          </a:bodyPr>
          <a:lstStyle/>
          <a:p>
            <a:r>
              <a:rPr lang="en-US" sz="2400" dirty="0" smtClean="0">
                <a:solidFill>
                  <a:srgbClr val="FFC000"/>
                </a:solidFill>
              </a:rPr>
              <a:t>Other buildings and structures within the city included many </a:t>
            </a:r>
            <a:r>
              <a:rPr lang="en-US" sz="2400" dirty="0" smtClean="0">
                <a:solidFill>
                  <a:schemeClr val="tx2">
                    <a:lumMod val="60000"/>
                    <a:lumOff val="40000"/>
                  </a:schemeClr>
                </a:solidFill>
              </a:rPr>
              <a:t>roads, homes, apartments, shops, public baths and toilets, amphitheaters, arenas, temples, and markets. </a:t>
            </a:r>
            <a:endParaRPr lang="en-US" sz="2400" dirty="0">
              <a:solidFill>
                <a:schemeClr val="tx2">
                  <a:lumMod val="60000"/>
                  <a:lumOff val="40000"/>
                </a:schemeClr>
              </a:solidFill>
            </a:endParaRPr>
          </a:p>
        </p:txBody>
      </p:sp>
    </p:spTree>
    <p:extLst>
      <p:ext uri="{BB962C8B-B14F-4D97-AF65-F5344CB8AC3E}">
        <p14:creationId xmlns:p14="http://schemas.microsoft.com/office/powerpoint/2010/main" val="903039170"/>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harpenSoften amount="45000"/>
                    </a14:imgEffect>
                    <a14:imgEffect>
                      <a14:brightnessContrast contrast="36000"/>
                    </a14:imgEffect>
                  </a14:imgLayer>
                </a14:imgProps>
              </a:ext>
              <a:ext uri="{28A0092B-C50C-407E-A947-70E740481C1C}">
                <a14:useLocalDpi xmlns:a14="http://schemas.microsoft.com/office/drawing/2010/main" val="0"/>
              </a:ext>
            </a:extLst>
          </a:blip>
          <a:srcRect/>
          <a:stretch>
            <a:fillRect/>
          </a:stretch>
        </p:blipFill>
        <p:spPr bwMode="auto">
          <a:xfrm>
            <a:off x="1447800" y="381000"/>
            <a:ext cx="6096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0242523"/>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http://www.rainbowresource.com/products/014777.jpg">
            <a:hlinkClick r:id="rId2"/>
          </p:cNvPr>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4400" y="685800"/>
            <a:ext cx="3124200" cy="44485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t2.gstatic.com/images?q=tbn:ANd9GcQJtGqwa87xNgkKMWPe7q61xz_91V9SjuUMj92_JCPZRhZ0fVuZ">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1828800"/>
            <a:ext cx="3124200" cy="4448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389125"/>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i3.photobucket.com/albums/y68/El_Greco/pompeii_map.jpg">
            <a:hlinkClick r:id="rId2"/>
          </p:cNvPr>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44000"/>
                    </a14:imgEffect>
                    <a14:imgEffect>
                      <a14:brightnessContrast bright="-16000" contrast="41000"/>
                    </a14:imgEffect>
                  </a14:imgLayer>
                </a14:imgProps>
              </a:ext>
              <a:ext uri="{28A0092B-C50C-407E-A947-70E740481C1C}">
                <a14:useLocalDpi xmlns:a14="http://schemas.microsoft.com/office/drawing/2010/main" val="0"/>
              </a:ext>
            </a:extLst>
          </a:blip>
          <a:srcRect/>
          <a:stretch>
            <a:fillRect/>
          </a:stretch>
        </p:blipFill>
        <p:spPr bwMode="auto">
          <a:xfrm>
            <a:off x="762000" y="304800"/>
            <a:ext cx="7620000" cy="6212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7826"/>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harpenSoften amount="39000"/>
                    </a14:imgEffect>
                    <a14:imgEffect>
                      <a14:brightnessContrast bright="-15000" contrast="14000"/>
                    </a14:imgEffect>
                  </a14:imgLayer>
                </a14:imgProps>
              </a:ext>
              <a:ext uri="{28A0092B-C50C-407E-A947-70E740481C1C}">
                <a14:useLocalDpi xmlns:a14="http://schemas.microsoft.com/office/drawing/2010/main" val="0"/>
              </a:ext>
            </a:extLst>
          </a:blip>
          <a:srcRect l="591" t="24269" r="58960" b="10413"/>
          <a:stretch/>
        </p:blipFill>
        <p:spPr bwMode="auto">
          <a:xfrm>
            <a:off x="1219200" y="381000"/>
            <a:ext cx="6705600" cy="6090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6697241"/>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sharpenSoften amount="22000"/>
                    </a14:imgEffect>
                    <a14:imgEffect>
                      <a14:brightnessContrast bright="21000"/>
                    </a14:imgEffect>
                  </a14:imgLayer>
                </a14:imgProps>
              </a:ext>
              <a:ext uri="{28A0092B-C50C-407E-A947-70E740481C1C}">
                <a14:useLocalDpi xmlns:a14="http://schemas.microsoft.com/office/drawing/2010/main" val="0"/>
              </a:ext>
            </a:extLst>
          </a:blip>
          <a:srcRect/>
          <a:stretch>
            <a:fillRect/>
          </a:stretch>
        </p:blipFill>
        <p:spPr bwMode="auto">
          <a:xfrm>
            <a:off x="228600" y="381000"/>
            <a:ext cx="4343881" cy="579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sharpenSoften amount="29000"/>
                    </a14:imgEffect>
                    <a14:imgEffect>
                      <a14:brightnessContrast contrast="27000"/>
                    </a14:imgEffect>
                  </a14:imgLayer>
                </a14:imgProps>
              </a:ext>
              <a:ext uri="{28A0092B-C50C-407E-A947-70E740481C1C}">
                <a14:useLocalDpi xmlns:a14="http://schemas.microsoft.com/office/drawing/2010/main" val="0"/>
              </a:ext>
            </a:extLst>
          </a:blip>
          <a:srcRect/>
          <a:stretch>
            <a:fillRect/>
          </a:stretch>
        </p:blipFill>
        <p:spPr bwMode="auto">
          <a:xfrm>
            <a:off x="4724400" y="1600200"/>
            <a:ext cx="4264873"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378740"/>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FileNo65709.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457200"/>
            <a:ext cx="7467600" cy="5974080"/>
          </a:xfrm>
          <a:prstGeom prst="rect">
            <a:avLst/>
          </a:prstGeom>
        </p:spPr>
      </p:pic>
      <p:pic>
        <p:nvPicPr>
          <p:cNvPr id="1028" name="Picture 4" descr="http://24.media.tumblr.com/tumblr_m8bl71Qnn71qm5q10o1_400.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241407"/>
            <a:ext cx="4270443" cy="6405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9750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2000"/>
                                        <p:tgtEl>
                                          <p:spTgt spid="1028"/>
                                        </p:tgtEl>
                                        <p:attrNameLst>
                                          <p:attrName>ppt_x</p:attrName>
                                        </p:attrNameLst>
                                      </p:cBhvr>
                                      <p:tavLst>
                                        <p:tav tm="0">
                                          <p:val>
                                            <p:strVal val="ppt_x"/>
                                          </p:val>
                                        </p:tav>
                                        <p:tav tm="100000">
                                          <p:val>
                                            <p:strVal val="ppt_x"/>
                                          </p:val>
                                        </p:tav>
                                      </p:tavLst>
                                    </p:anim>
                                    <p:anim calcmode="lin" valueType="num">
                                      <p:cBhvr additive="base">
                                        <p:cTn id="7" dur="2000"/>
                                        <p:tgtEl>
                                          <p:spTgt spid="1028"/>
                                        </p:tgtEl>
                                        <p:attrNameLst>
                                          <p:attrName>ppt_y</p:attrName>
                                        </p:attrNameLst>
                                      </p:cBhvr>
                                      <p:tavLst>
                                        <p:tav tm="0">
                                          <p:val>
                                            <p:strVal val="ppt_y"/>
                                          </p:val>
                                        </p:tav>
                                        <p:tav tm="100000">
                                          <p:val>
                                            <p:strVal val="1+ppt_h/2"/>
                                          </p:val>
                                        </p:tav>
                                      </p:tavLst>
                                    </p:anim>
                                    <p:set>
                                      <p:cBhvr>
                                        <p:cTn id="8" dur="1" fill="hold">
                                          <p:stCondLst>
                                            <p:cond delay="1999"/>
                                          </p:stCondLst>
                                        </p:cTn>
                                        <p:tgtEl>
                                          <p:spTgt spid="1028"/>
                                        </p:tgtEl>
                                        <p:attrNameLst>
                                          <p:attrName>style.visibility</p:attrName>
                                        </p:attrNameLst>
                                      </p:cBhvr>
                                      <p:to>
                                        <p:strVal val="hidden"/>
                                      </p:to>
                                    </p:set>
                                  </p:childTnLst>
                                </p:cTn>
                              </p:par>
                            </p:childTnLst>
                          </p:cTn>
                        </p:par>
                        <p:par>
                          <p:cTn id="9" fill="hold">
                            <p:stCondLst>
                              <p:cond delay="2000"/>
                            </p:stCondLst>
                            <p:childTnLst>
                              <p:par>
                                <p:cTn id="10" presetID="2" presetClass="mediacall" presetSubtype="0" fill="hold" nodeType="afterEffect">
                                  <p:stCondLst>
                                    <p:cond delay="0"/>
                                  </p:stCondLst>
                                  <p:childTnLst>
                                    <p:cmd type="call" cmd="togglePause">
                                      <p:cBhvr>
                                        <p:cTn id="11"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4000"/>
                    </a14:imgEffect>
                    <a14:imgEffect>
                      <a14:brightnessContrast contrast="27000"/>
                    </a14:imgEffect>
                  </a14:imgLayer>
                </a14:imgProps>
              </a:ext>
              <a:ext uri="{28A0092B-C50C-407E-A947-70E740481C1C}">
                <a14:useLocalDpi xmlns:a14="http://schemas.microsoft.com/office/drawing/2010/main" val="0"/>
              </a:ext>
            </a:extLst>
          </a:blip>
          <a:srcRect/>
          <a:stretch>
            <a:fillRect/>
          </a:stretch>
        </p:blipFill>
        <p:spPr bwMode="auto">
          <a:xfrm>
            <a:off x="1981200" y="152400"/>
            <a:ext cx="5029200" cy="6608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7328377"/>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ssb.plymouth.ac.uk/labplus/science/Bath/Bath%20pictures/42_01_24---Roman-Baths_web.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685" y="642026"/>
            <a:ext cx="8236581"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106080"/>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grayscl/>
            <a:extLst>
              <a:ext uri="{BEBA8EAE-BF5A-486C-A8C5-ECC9F3942E4B}">
                <a14:imgProps xmlns:a14="http://schemas.microsoft.com/office/drawing/2010/main">
                  <a14:imgLayer r:embed="rId3">
                    <a14:imgEffect>
                      <a14:sharpenSoften amount="48000"/>
                    </a14:imgEffect>
                    <a14:imgEffect>
                      <a14:saturation sat="145000"/>
                    </a14:imgEffect>
                    <a14:imgEffect>
                      <a14:brightnessContrast bright="-26000" contrast="33000"/>
                    </a14:imgEffect>
                  </a14:imgLayer>
                </a14:imgProps>
              </a:ext>
              <a:ext uri="{28A0092B-C50C-407E-A947-70E740481C1C}">
                <a14:useLocalDpi xmlns:a14="http://schemas.microsoft.com/office/drawing/2010/main" val="0"/>
              </a:ext>
            </a:extLst>
          </a:blip>
          <a:srcRect/>
          <a:stretch>
            <a:fillRect/>
          </a:stretch>
        </p:blipFill>
        <p:spPr bwMode="auto">
          <a:xfrm>
            <a:off x="914400" y="1846437"/>
            <a:ext cx="2333625" cy="311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91000" y="228600"/>
            <a:ext cx="4343400" cy="635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0655793"/>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t0.gstatic.com/images?q=tbn:ANd9GcSQbY4LinrbNHIjyocio0F1Eox7KYLYmhStAkU3I-DuE_GgjocL"/>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36000"/>
                    </a14:imgEffect>
                  </a14:imgLayer>
                </a14:imgProps>
              </a:ext>
              <a:ext uri="{28A0092B-C50C-407E-A947-70E740481C1C}">
                <a14:useLocalDpi xmlns:a14="http://schemas.microsoft.com/office/drawing/2010/main" val="0"/>
              </a:ext>
            </a:extLst>
          </a:blip>
          <a:srcRect/>
          <a:stretch>
            <a:fillRect/>
          </a:stretch>
        </p:blipFill>
        <p:spPr bwMode="auto">
          <a:xfrm>
            <a:off x="293451" y="304800"/>
            <a:ext cx="3613655" cy="270675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i.livescience.com/images/i/000/021/257/i02/roman-toilets-111025.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1400" y="3158238"/>
            <a:ext cx="5257800" cy="3520441"/>
          </a:xfrm>
          <a:prstGeom prst="rect">
            <a:avLst/>
          </a:prstGeom>
          <a:noFill/>
          <a:extLst>
            <a:ext uri="{909E8E84-426E-40DD-AFC4-6F175D3DCCD1}">
              <a14:hiddenFill xmlns:a14="http://schemas.microsoft.com/office/drawing/2010/main">
                <a:solidFill>
                  <a:srgbClr val="FFFFFF"/>
                </a:solidFill>
              </a14:hiddenFill>
            </a:ext>
          </a:extLst>
        </p:spPr>
      </p:pic>
      <p:pic>
        <p:nvPicPr>
          <p:cNvPr id="3" name="videoFileNo84844.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8"/>
          <a:stretch>
            <a:fillRect/>
          </a:stretch>
        </p:blipFill>
        <p:spPr>
          <a:xfrm>
            <a:off x="309664" y="304800"/>
            <a:ext cx="8542506" cy="6406880"/>
          </a:xfrm>
          <a:prstGeom prst="rect">
            <a:avLst/>
          </a:prstGeom>
        </p:spPr>
      </p:pic>
    </p:spTree>
    <p:extLst>
      <p:ext uri="{BB962C8B-B14F-4D97-AF65-F5344CB8AC3E}">
        <p14:creationId xmlns:p14="http://schemas.microsoft.com/office/powerpoint/2010/main" val="9326422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sharpenSoften amount="22000"/>
                    </a14:imgEffect>
                    <a14:imgEffect>
                      <a14:brightnessContrast contrast="31000"/>
                    </a14:imgEffect>
                  </a14:imgLayer>
                </a14:imgProps>
              </a:ext>
              <a:ext uri="{28A0092B-C50C-407E-A947-70E740481C1C}">
                <a14:useLocalDpi xmlns:a14="http://schemas.microsoft.com/office/drawing/2010/main" val="0"/>
              </a:ext>
            </a:extLst>
          </a:blip>
          <a:srcRect/>
          <a:stretch>
            <a:fillRect/>
          </a:stretch>
        </p:blipFill>
        <p:spPr bwMode="auto">
          <a:xfrm>
            <a:off x="228599" y="228600"/>
            <a:ext cx="4162467"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duotone>
              <a:prstClr val="black"/>
              <a:schemeClr val="tx2">
                <a:tint val="45000"/>
                <a:satMod val="400000"/>
              </a:schemeClr>
            </a:duotone>
            <a:extLst>
              <a:ext uri="{BEBA8EAE-BF5A-486C-A8C5-ECC9F3942E4B}">
                <a14:imgProps xmlns:a14="http://schemas.microsoft.com/office/drawing/2010/main">
                  <a14:imgLayer r:embed="rId5">
                    <a14:imgEffect>
                      <a14:sharpenSoften amount="24000"/>
                    </a14:imgEffect>
                    <a14:imgEffect>
                      <a14:brightnessContrast contrast="31000"/>
                    </a14:imgEffect>
                  </a14:imgLayer>
                </a14:imgProps>
              </a:ext>
              <a:ext uri="{28A0092B-C50C-407E-A947-70E740481C1C}">
                <a14:useLocalDpi xmlns:a14="http://schemas.microsoft.com/office/drawing/2010/main" val="0"/>
              </a:ext>
            </a:extLst>
          </a:blip>
          <a:srcRect/>
          <a:stretch>
            <a:fillRect/>
          </a:stretch>
        </p:blipFill>
        <p:spPr bwMode="auto">
          <a:xfrm>
            <a:off x="4495799" y="1752600"/>
            <a:ext cx="4574363"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9570994"/>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255957" y="609600"/>
            <a:ext cx="8656147"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3078568"/>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harpenSoften amount="42000"/>
                    </a14:imgEffect>
                    <a14:imgEffect>
                      <a14:brightnessContrast bright="-14000" contrast="28000"/>
                    </a14:imgEffect>
                  </a14:imgLayer>
                </a14:imgProps>
              </a:ext>
              <a:ext uri="{28A0092B-C50C-407E-A947-70E740481C1C}">
                <a14:useLocalDpi xmlns:a14="http://schemas.microsoft.com/office/drawing/2010/main" val="0"/>
              </a:ext>
            </a:extLst>
          </a:blip>
          <a:srcRect/>
          <a:stretch>
            <a:fillRect/>
          </a:stretch>
        </p:blipFill>
        <p:spPr bwMode="auto">
          <a:xfrm>
            <a:off x="152400" y="2971799"/>
            <a:ext cx="4191000" cy="359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sharpenSoften amount="53000"/>
                    </a14:imgEffect>
                    <a14:imgEffect>
                      <a14:colorTemperature colorTemp="5750"/>
                    </a14:imgEffect>
                    <a14:imgEffect>
                      <a14:saturation sat="125000"/>
                    </a14:imgEffect>
                    <a14:imgEffect>
                      <a14:brightnessContrast bright="21000" contrast="59000"/>
                    </a14:imgEffect>
                  </a14:imgLayer>
                </a14:imgProps>
              </a:ext>
              <a:ext uri="{28A0092B-C50C-407E-A947-70E740481C1C}">
                <a14:useLocalDpi xmlns:a14="http://schemas.microsoft.com/office/drawing/2010/main" val="0"/>
              </a:ext>
            </a:extLst>
          </a:blip>
          <a:srcRect/>
          <a:stretch>
            <a:fillRect/>
          </a:stretch>
        </p:blipFill>
        <p:spPr bwMode="auto">
          <a:xfrm>
            <a:off x="4572000" y="228600"/>
            <a:ext cx="4352926" cy="3906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1804588"/>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sharpenSoften amount="34000"/>
                    </a14:imgEffect>
                    <a14:imgEffect>
                      <a14:brightnessContrast bright="37000"/>
                    </a14:imgEffect>
                  </a14:imgLayer>
                </a14:imgProps>
              </a:ext>
              <a:ext uri="{28A0092B-C50C-407E-A947-70E740481C1C}">
                <a14:useLocalDpi xmlns:a14="http://schemas.microsoft.com/office/drawing/2010/main" val="0"/>
              </a:ext>
            </a:extLst>
          </a:blip>
          <a:srcRect/>
          <a:stretch>
            <a:fillRect/>
          </a:stretch>
        </p:blipFill>
        <p:spPr bwMode="auto">
          <a:xfrm>
            <a:off x="228600" y="310515"/>
            <a:ext cx="4114800" cy="2897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duotone>
              <a:prstClr val="black"/>
              <a:schemeClr val="accent5">
                <a:tint val="45000"/>
                <a:satMod val="400000"/>
              </a:schemeClr>
            </a:duotone>
            <a:extLst>
              <a:ext uri="{BEBA8EAE-BF5A-486C-A8C5-ECC9F3942E4B}">
                <a14:imgProps xmlns:a14="http://schemas.microsoft.com/office/drawing/2010/main">
                  <a14:imgLayer r:embed="rId5">
                    <a14:imgEffect>
                      <a14:sharpenSoften amount="31000"/>
                    </a14:imgEffect>
                  </a14:imgLayer>
                </a14:imgProps>
              </a:ext>
              <a:ext uri="{28A0092B-C50C-407E-A947-70E740481C1C}">
                <a14:useLocalDpi xmlns:a14="http://schemas.microsoft.com/office/drawing/2010/main" val="0"/>
              </a:ext>
            </a:extLst>
          </a:blip>
          <a:srcRect/>
          <a:stretch>
            <a:fillRect/>
          </a:stretch>
        </p:blipFill>
        <p:spPr bwMode="auto">
          <a:xfrm>
            <a:off x="4419600" y="3200400"/>
            <a:ext cx="442115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8920561"/>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harpenSoften amount="39000"/>
                    </a14:imgEffect>
                    <a14:imgEffect>
                      <a14:brightnessContrast contrast="28000"/>
                    </a14:imgEffect>
                  </a14:imgLayer>
                </a14:imgProps>
              </a:ext>
              <a:ext uri="{28A0092B-C50C-407E-A947-70E740481C1C}">
                <a14:useLocalDpi xmlns:a14="http://schemas.microsoft.com/office/drawing/2010/main" val="0"/>
              </a:ext>
            </a:extLst>
          </a:blip>
          <a:srcRect/>
          <a:stretch>
            <a:fillRect/>
          </a:stretch>
        </p:blipFill>
        <p:spPr bwMode="auto">
          <a:xfrm>
            <a:off x="119063" y="1300163"/>
            <a:ext cx="8905875" cy="425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9570660"/>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1470025"/>
          </a:xfrm>
        </p:spPr>
        <p:txBody>
          <a:bodyPr/>
          <a:lstStyle/>
          <a:p>
            <a:r>
              <a:rPr lang="en-US" dirty="0" smtClean="0">
                <a:solidFill>
                  <a:srgbClr val="FFC000"/>
                </a:solidFill>
              </a:rPr>
              <a:t>Family Life</a:t>
            </a:r>
            <a:endParaRPr lang="en-US" dirty="0">
              <a:solidFill>
                <a:srgbClr val="FFC000"/>
              </a:solidFill>
            </a:endParaRPr>
          </a:p>
        </p:txBody>
      </p:sp>
      <p:pic>
        <p:nvPicPr>
          <p:cNvPr id="1026" name="Picture 2" descr="http://t1.gstatic.com/images?q=tbn:ANd9GcQqGL6QmTR-iphp_tx2gEhwid3Y0Z4BWtdDBclyXBzpEtWkjq0CDA">
            <a:hlinkClick r:id="rId2"/>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743200" y="2590800"/>
            <a:ext cx="3581400" cy="40445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forumromanum.org/life/johnston149.jpg">
            <a:hlinkClick r:id="rId5"/>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39000"/>
                    </a14:imgEffect>
                  </a14:imgLayer>
                </a14:imgProps>
              </a:ext>
              <a:ext uri="{28A0092B-C50C-407E-A947-70E740481C1C}">
                <a14:useLocalDpi xmlns:a14="http://schemas.microsoft.com/office/drawing/2010/main" val="0"/>
              </a:ext>
            </a:extLst>
          </a:blip>
          <a:srcRect/>
          <a:stretch>
            <a:fillRect/>
          </a:stretch>
        </p:blipFill>
        <p:spPr bwMode="auto">
          <a:xfrm>
            <a:off x="914400" y="838200"/>
            <a:ext cx="7505700" cy="59881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deviantart.com/download/147039989/Peter_Griffin_Paterfamilias_by_mikhrr.pn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4400" y="0"/>
            <a:ext cx="75057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67400" y="2592945"/>
            <a:ext cx="2362200" cy="2954655"/>
          </a:xfrm>
          <a:prstGeom prst="rect">
            <a:avLst/>
          </a:prstGeom>
          <a:noFill/>
        </p:spPr>
        <p:txBody>
          <a:bodyPr wrap="square" rtlCol="0">
            <a:spAutoFit/>
          </a:bodyPr>
          <a:lstStyle/>
          <a:p>
            <a:r>
              <a:rPr lang="en-US" sz="2400" b="1" dirty="0" smtClean="0">
                <a:solidFill>
                  <a:schemeClr val="tx2">
                    <a:lumMod val="60000"/>
                    <a:lumOff val="40000"/>
                  </a:schemeClr>
                </a:solidFill>
              </a:rPr>
              <a:t>Paterfamilias</a:t>
            </a:r>
            <a:r>
              <a:rPr lang="en-US" sz="2400" dirty="0" smtClean="0"/>
              <a:t> </a:t>
            </a:r>
            <a:r>
              <a:rPr lang="en-US" sz="2400" dirty="0"/>
              <a:t>was a term that meant the father was the head of the household and had the final say in all matters.</a:t>
            </a:r>
          </a:p>
          <a:p>
            <a:endParaRPr lang="en-US" dirty="0"/>
          </a:p>
        </p:txBody>
      </p:sp>
    </p:spTree>
    <p:extLst>
      <p:ext uri="{BB962C8B-B14F-4D97-AF65-F5344CB8AC3E}">
        <p14:creationId xmlns:p14="http://schemas.microsoft.com/office/powerpoint/2010/main" val="33652019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circle(in)">
                                      <p:cBhvr>
                                        <p:cTn id="12" dur="2000"/>
                                        <p:tgtEl>
                                          <p:spTgt spid="1030"/>
                                        </p:tgtEl>
                                      </p:cBhvr>
                                    </p:animEffect>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250" fill="hold"/>
                                        <p:tgtEl>
                                          <p:spTgt spid="4"/>
                                        </p:tgtEl>
                                        <p:attrNameLst>
                                          <p:attrName>ppt_x</p:attrName>
                                        </p:attrNameLst>
                                      </p:cBhvr>
                                      <p:tavLst>
                                        <p:tav tm="0">
                                          <p:val>
                                            <p:strVal val="#ppt_x"/>
                                          </p:val>
                                        </p:tav>
                                        <p:tav tm="100000">
                                          <p:val>
                                            <p:strVal val="#ppt_x"/>
                                          </p:val>
                                        </p:tav>
                                      </p:tavLst>
                                    </p:anim>
                                    <p:anim calcmode="lin" valueType="num">
                                      <p:cBhvr additive="base">
                                        <p:cTn id="17" dur="12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685800"/>
            <a:ext cx="8915400" cy="5632311"/>
          </a:xfrm>
          <a:prstGeom prst="rect">
            <a:avLst/>
          </a:prstGeom>
          <a:noFill/>
        </p:spPr>
        <p:txBody>
          <a:bodyPr wrap="square" rtlCol="0">
            <a:spAutoFit/>
          </a:bodyPr>
          <a:lstStyle/>
          <a:p>
            <a:pPr algn="ctr"/>
            <a:r>
              <a:rPr lang="en-US" sz="3600" dirty="0" smtClean="0">
                <a:solidFill>
                  <a:srgbClr val="FFC000"/>
                </a:solidFill>
              </a:rPr>
              <a:t>Note:</a:t>
            </a:r>
          </a:p>
          <a:p>
            <a:r>
              <a:rPr lang="en-US" sz="3600" dirty="0" smtClean="0">
                <a:solidFill>
                  <a:srgbClr val="FFC000"/>
                </a:solidFill>
              </a:rPr>
              <a:t>In today’s presentation, whenever you see text in </a:t>
            </a:r>
            <a:r>
              <a:rPr lang="en-US" sz="3600" dirty="0" smtClean="0">
                <a:solidFill>
                  <a:schemeClr val="tx2">
                    <a:lumMod val="60000"/>
                    <a:lumOff val="40000"/>
                  </a:schemeClr>
                </a:solidFill>
              </a:rPr>
              <a:t>light blue </a:t>
            </a:r>
            <a:r>
              <a:rPr lang="en-US" sz="3600" dirty="0" smtClean="0">
                <a:solidFill>
                  <a:srgbClr val="FFC000"/>
                </a:solidFill>
              </a:rPr>
              <a:t>please look at your notes for a place to copy down the information shown. Other text may be interesting or important and you may wish to copy it as well, but it is optional to do so. However, please be sure to copy the </a:t>
            </a:r>
            <a:r>
              <a:rPr lang="en-US" sz="3600" dirty="0" smtClean="0">
                <a:solidFill>
                  <a:schemeClr val="tx2">
                    <a:lumMod val="60000"/>
                    <a:lumOff val="40000"/>
                  </a:schemeClr>
                </a:solidFill>
              </a:rPr>
              <a:t>light blue </a:t>
            </a:r>
            <a:r>
              <a:rPr lang="en-US" sz="3600" dirty="0" smtClean="0">
                <a:solidFill>
                  <a:srgbClr val="FFC000"/>
                </a:solidFill>
              </a:rPr>
              <a:t>into your notes. </a:t>
            </a:r>
          </a:p>
          <a:p>
            <a:endParaRPr lang="en-US" sz="3600" dirty="0">
              <a:solidFill>
                <a:srgbClr val="FFC000"/>
              </a:solidFill>
            </a:endParaRPr>
          </a:p>
          <a:p>
            <a:r>
              <a:rPr lang="en-US" sz="3600" dirty="0" smtClean="0">
                <a:solidFill>
                  <a:srgbClr val="FFC000"/>
                </a:solidFill>
              </a:rPr>
              <a:t>Thank you.</a:t>
            </a:r>
            <a:endParaRPr lang="en-US" sz="3600" dirty="0">
              <a:solidFill>
                <a:srgbClr val="FFC000"/>
              </a:solidFill>
            </a:endParaRPr>
          </a:p>
        </p:txBody>
      </p:sp>
    </p:spTree>
    <p:extLst>
      <p:ext uri="{BB962C8B-B14F-4D97-AF65-F5344CB8AC3E}">
        <p14:creationId xmlns:p14="http://schemas.microsoft.com/office/powerpoint/2010/main" val="1937252676"/>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FFC000"/>
                </a:solidFill>
              </a:rPr>
              <a:t>Family Living</a:t>
            </a:r>
            <a:endParaRPr lang="en-US" dirty="0">
              <a:solidFill>
                <a:srgbClr val="FFC000"/>
              </a:solidFill>
            </a:endParaRPr>
          </a:p>
        </p:txBody>
      </p:sp>
      <p:sp>
        <p:nvSpPr>
          <p:cNvPr id="5" name="Content Placeholder 4"/>
          <p:cNvSpPr>
            <a:spLocks noGrp="1"/>
          </p:cNvSpPr>
          <p:nvPr>
            <p:ph sz="half" idx="1"/>
          </p:nvPr>
        </p:nvSpPr>
        <p:spPr/>
        <p:txBody>
          <a:bodyPr>
            <a:normAutofit lnSpcReduction="10000"/>
          </a:bodyPr>
          <a:lstStyle/>
          <a:p>
            <a:r>
              <a:rPr lang="en-US" dirty="0" smtClean="0">
                <a:solidFill>
                  <a:srgbClr val="FFC000"/>
                </a:solidFill>
              </a:rPr>
              <a:t>Pater (</a:t>
            </a:r>
            <a:r>
              <a:rPr lang="en-US" dirty="0" smtClean="0">
                <a:solidFill>
                  <a:schemeClr val="tx2">
                    <a:lumMod val="60000"/>
                    <a:lumOff val="40000"/>
                  </a:schemeClr>
                </a:solidFill>
              </a:rPr>
              <a:t>father</a:t>
            </a:r>
            <a:r>
              <a:rPr lang="en-US" dirty="0" smtClean="0">
                <a:solidFill>
                  <a:srgbClr val="FFC000"/>
                </a:solidFill>
              </a:rPr>
              <a:t>) was head of the family</a:t>
            </a:r>
          </a:p>
          <a:p>
            <a:r>
              <a:rPr lang="en-US" dirty="0" smtClean="0">
                <a:solidFill>
                  <a:schemeClr val="tx2">
                    <a:lumMod val="60000"/>
                    <a:lumOff val="40000"/>
                  </a:schemeClr>
                </a:solidFill>
              </a:rPr>
              <a:t>Extended families </a:t>
            </a:r>
            <a:r>
              <a:rPr lang="en-US" dirty="0" smtClean="0">
                <a:solidFill>
                  <a:srgbClr val="FFC000"/>
                </a:solidFill>
              </a:rPr>
              <a:t>lived together </a:t>
            </a:r>
          </a:p>
          <a:p>
            <a:r>
              <a:rPr lang="en-US" dirty="0" smtClean="0">
                <a:solidFill>
                  <a:srgbClr val="FFC000"/>
                </a:solidFill>
              </a:rPr>
              <a:t>Pater arranged the </a:t>
            </a:r>
            <a:r>
              <a:rPr lang="en-US" dirty="0" smtClean="0">
                <a:solidFill>
                  <a:schemeClr val="tx2">
                    <a:lumMod val="60000"/>
                    <a:lumOff val="40000"/>
                  </a:schemeClr>
                </a:solidFill>
              </a:rPr>
              <a:t>marriages</a:t>
            </a:r>
            <a:r>
              <a:rPr lang="en-US" dirty="0" smtClean="0">
                <a:solidFill>
                  <a:srgbClr val="FFC000"/>
                </a:solidFill>
              </a:rPr>
              <a:t> of his children</a:t>
            </a:r>
          </a:p>
          <a:p>
            <a:r>
              <a:rPr lang="en-US" dirty="0" smtClean="0">
                <a:solidFill>
                  <a:srgbClr val="FFC000"/>
                </a:solidFill>
              </a:rPr>
              <a:t>Pater was responsible for his children’s </a:t>
            </a:r>
            <a:r>
              <a:rPr lang="en-US" dirty="0" smtClean="0">
                <a:solidFill>
                  <a:schemeClr val="tx2">
                    <a:lumMod val="60000"/>
                    <a:lumOff val="40000"/>
                  </a:schemeClr>
                </a:solidFill>
              </a:rPr>
              <a:t>education</a:t>
            </a:r>
            <a:endParaRPr lang="en-US" dirty="0">
              <a:solidFill>
                <a:schemeClr val="tx2">
                  <a:lumMod val="60000"/>
                  <a:lumOff val="40000"/>
                </a:schemeClr>
              </a:solidFill>
            </a:endParaRPr>
          </a:p>
        </p:txBody>
      </p:sp>
      <p:sp>
        <p:nvSpPr>
          <p:cNvPr id="6" name="Content Placeholder 5"/>
          <p:cNvSpPr>
            <a:spLocks noGrp="1"/>
          </p:cNvSpPr>
          <p:nvPr>
            <p:ph sz="half" idx="2"/>
          </p:nvPr>
        </p:nvSpPr>
        <p:spPr>
          <a:xfrm>
            <a:off x="4648200" y="1600200"/>
            <a:ext cx="4038600" cy="4953000"/>
          </a:xfrm>
        </p:spPr>
        <p:txBody>
          <a:bodyPr>
            <a:normAutofit lnSpcReduction="10000"/>
          </a:bodyPr>
          <a:lstStyle/>
          <a:p>
            <a:r>
              <a:rPr lang="en-US" dirty="0" smtClean="0">
                <a:solidFill>
                  <a:srgbClr val="FFC000"/>
                </a:solidFill>
              </a:rPr>
              <a:t>Children were educated </a:t>
            </a:r>
            <a:r>
              <a:rPr lang="en-US" dirty="0" smtClean="0">
                <a:solidFill>
                  <a:schemeClr val="tx2">
                    <a:lumMod val="60000"/>
                    <a:lumOff val="40000"/>
                  </a:schemeClr>
                </a:solidFill>
              </a:rPr>
              <a:t>at home </a:t>
            </a:r>
            <a:r>
              <a:rPr lang="en-US" dirty="0" smtClean="0">
                <a:solidFill>
                  <a:srgbClr val="FFC000"/>
                </a:solidFill>
              </a:rPr>
              <a:t>or at a school if they were </a:t>
            </a:r>
            <a:r>
              <a:rPr lang="en-US" dirty="0" smtClean="0">
                <a:solidFill>
                  <a:schemeClr val="tx2">
                    <a:lumMod val="60000"/>
                    <a:lumOff val="40000"/>
                  </a:schemeClr>
                </a:solidFill>
              </a:rPr>
              <a:t>rich</a:t>
            </a:r>
            <a:r>
              <a:rPr lang="en-US" dirty="0" smtClean="0">
                <a:solidFill>
                  <a:srgbClr val="FFC000"/>
                </a:solidFill>
              </a:rPr>
              <a:t>.</a:t>
            </a:r>
          </a:p>
          <a:p>
            <a:r>
              <a:rPr lang="en-US" dirty="0" smtClean="0">
                <a:solidFill>
                  <a:srgbClr val="FFC000"/>
                </a:solidFill>
              </a:rPr>
              <a:t>At age 14-16 boys burned </a:t>
            </a:r>
            <a:r>
              <a:rPr lang="en-US" dirty="0" smtClean="0">
                <a:solidFill>
                  <a:schemeClr val="tx2">
                    <a:lumMod val="60000"/>
                    <a:lumOff val="40000"/>
                  </a:schemeClr>
                </a:solidFill>
              </a:rPr>
              <a:t>their toys</a:t>
            </a:r>
            <a:r>
              <a:rPr lang="en-US" dirty="0" smtClean="0">
                <a:solidFill>
                  <a:srgbClr val="FFC000"/>
                </a:solidFill>
              </a:rPr>
              <a:t>, wore togas and became </a:t>
            </a:r>
            <a:r>
              <a:rPr lang="en-US" dirty="0" smtClean="0">
                <a:solidFill>
                  <a:schemeClr val="tx2">
                    <a:lumMod val="60000"/>
                    <a:lumOff val="40000"/>
                  </a:schemeClr>
                </a:solidFill>
              </a:rPr>
              <a:t>men</a:t>
            </a:r>
            <a:r>
              <a:rPr lang="en-US" dirty="0" smtClean="0">
                <a:solidFill>
                  <a:srgbClr val="FFC000"/>
                </a:solidFill>
              </a:rPr>
              <a:t>.</a:t>
            </a:r>
          </a:p>
          <a:p>
            <a:r>
              <a:rPr lang="en-US" dirty="0" smtClean="0">
                <a:solidFill>
                  <a:srgbClr val="FFC000"/>
                </a:solidFill>
              </a:rPr>
              <a:t>Girls became women when they got </a:t>
            </a:r>
            <a:r>
              <a:rPr lang="en-US" dirty="0" smtClean="0">
                <a:solidFill>
                  <a:schemeClr val="tx2">
                    <a:lumMod val="60000"/>
                    <a:lumOff val="40000"/>
                  </a:schemeClr>
                </a:solidFill>
              </a:rPr>
              <a:t>married</a:t>
            </a:r>
            <a:r>
              <a:rPr lang="en-US" dirty="0" smtClean="0">
                <a:solidFill>
                  <a:srgbClr val="FFC000"/>
                </a:solidFill>
              </a:rPr>
              <a:t>.</a:t>
            </a:r>
          </a:p>
          <a:p>
            <a:r>
              <a:rPr lang="en-US" dirty="0" smtClean="0">
                <a:solidFill>
                  <a:srgbClr val="FFC000"/>
                </a:solidFill>
              </a:rPr>
              <a:t>Older girls went to </a:t>
            </a:r>
            <a:r>
              <a:rPr lang="en-US" dirty="0" smtClean="0">
                <a:solidFill>
                  <a:schemeClr val="tx2">
                    <a:lumMod val="60000"/>
                    <a:lumOff val="40000"/>
                  </a:schemeClr>
                </a:solidFill>
              </a:rPr>
              <a:t>school</a:t>
            </a:r>
            <a:r>
              <a:rPr lang="en-US" dirty="0" smtClean="0">
                <a:solidFill>
                  <a:srgbClr val="FFC000"/>
                </a:solidFill>
              </a:rPr>
              <a:t> but also learned </a:t>
            </a:r>
            <a:r>
              <a:rPr lang="en-US" dirty="0" smtClean="0">
                <a:solidFill>
                  <a:schemeClr val="tx2">
                    <a:lumMod val="60000"/>
                    <a:lumOff val="40000"/>
                  </a:schemeClr>
                </a:solidFill>
              </a:rPr>
              <a:t>household duties</a:t>
            </a:r>
            <a:r>
              <a:rPr lang="en-US" dirty="0" smtClean="0">
                <a:solidFill>
                  <a:srgbClr val="FFC000"/>
                </a:solidFill>
              </a:rPr>
              <a:t>.</a:t>
            </a:r>
          </a:p>
          <a:p>
            <a:endParaRPr lang="en-US" dirty="0" smtClean="0">
              <a:solidFill>
                <a:srgbClr val="FFC000"/>
              </a:solidFill>
            </a:endParaRPr>
          </a:p>
          <a:p>
            <a:pPr marL="0" indent="0">
              <a:buNone/>
            </a:pPr>
            <a:endParaRPr lang="en-US" dirty="0">
              <a:solidFill>
                <a:srgbClr val="FFC000"/>
              </a:solidFill>
            </a:endParaRPr>
          </a:p>
        </p:txBody>
      </p:sp>
    </p:spTree>
    <p:extLst>
      <p:ext uri="{BB962C8B-B14F-4D97-AF65-F5344CB8AC3E}">
        <p14:creationId xmlns:p14="http://schemas.microsoft.com/office/powerpoint/2010/main" val="989724393"/>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98" t="17460" r="30949" b="29365"/>
          <a:stretch/>
        </p:blipFill>
        <p:spPr bwMode="auto">
          <a:xfrm>
            <a:off x="796635" y="1143000"/>
            <a:ext cx="7649567"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43200" y="5791200"/>
            <a:ext cx="4114800" cy="381000"/>
          </a:xfrm>
          <a:prstGeom prst="rect">
            <a:avLst/>
          </a:prstGeom>
          <a:noFill/>
        </p:spPr>
        <p:txBody>
          <a:bodyPr wrap="square" rtlCol="0">
            <a:spAutoFit/>
          </a:bodyPr>
          <a:lstStyle/>
          <a:p>
            <a:pPr algn="ctr"/>
            <a:r>
              <a:rPr lang="en-US" dirty="0" smtClean="0">
                <a:solidFill>
                  <a:srgbClr val="FFC000"/>
                </a:solidFill>
              </a:rPr>
              <a:t>(Click On Picture)</a:t>
            </a:r>
            <a:endParaRPr lang="en-US" dirty="0">
              <a:solidFill>
                <a:srgbClr val="FFC000"/>
              </a:solidFill>
            </a:endParaRPr>
          </a:p>
        </p:txBody>
      </p:sp>
    </p:spTree>
    <p:extLst>
      <p:ext uri="{BB962C8B-B14F-4D97-AF65-F5344CB8AC3E}">
        <p14:creationId xmlns:p14="http://schemas.microsoft.com/office/powerpoint/2010/main" val="40707426"/>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sharpenSoften amount="71000"/>
                    </a14:imgEffect>
                    <a14:imgEffect>
                      <a14:brightnessContrast contrast="39000"/>
                    </a14:imgEffect>
                  </a14:imgLayer>
                </a14:imgProps>
              </a:ext>
              <a:ext uri="{28A0092B-C50C-407E-A947-70E740481C1C}">
                <a14:useLocalDpi xmlns:a14="http://schemas.microsoft.com/office/drawing/2010/main" val="0"/>
              </a:ext>
            </a:extLst>
          </a:blip>
          <a:srcRect/>
          <a:stretch>
            <a:fillRect/>
          </a:stretch>
        </p:blipFill>
        <p:spPr bwMode="auto">
          <a:xfrm>
            <a:off x="147021" y="515748"/>
            <a:ext cx="8839200" cy="5552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85521" y="6096000"/>
            <a:ext cx="2362200" cy="523220"/>
          </a:xfrm>
          <a:prstGeom prst="rect">
            <a:avLst/>
          </a:prstGeom>
          <a:noFill/>
        </p:spPr>
        <p:txBody>
          <a:bodyPr wrap="square" rtlCol="0">
            <a:spAutoFit/>
          </a:bodyPr>
          <a:lstStyle/>
          <a:p>
            <a:pPr algn="ctr"/>
            <a:r>
              <a:rPr lang="en-US" sz="2800" dirty="0" smtClean="0">
                <a:solidFill>
                  <a:srgbClr val="FFC000"/>
                </a:solidFill>
              </a:rPr>
              <a:t>Math-Alert</a:t>
            </a:r>
            <a:endParaRPr lang="en-US" sz="2800" dirty="0">
              <a:solidFill>
                <a:srgbClr val="FFC000"/>
              </a:solidFill>
            </a:endParaRPr>
          </a:p>
        </p:txBody>
      </p:sp>
    </p:spTree>
    <p:extLst>
      <p:ext uri="{BB962C8B-B14F-4D97-AF65-F5344CB8AC3E}">
        <p14:creationId xmlns:p14="http://schemas.microsoft.com/office/powerpoint/2010/main" val="3781135263"/>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FFC000"/>
                </a:solidFill>
              </a:rPr>
              <a:t>Roman Women</a:t>
            </a:r>
            <a:endParaRPr lang="en-US" dirty="0">
              <a:solidFill>
                <a:srgbClr val="FFC000"/>
              </a:solidFill>
            </a:endParaRPr>
          </a:p>
        </p:txBody>
      </p:sp>
      <p:pic>
        <p:nvPicPr>
          <p:cNvPr id="1026" name="Picture 2" descr="http://karenswhimsy.com/public-domain-images/ancient-roman-fashion/images/ancient-roman-fashion-3.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47799"/>
            <a:ext cx="6172200" cy="511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845323"/>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Roman Women</a:t>
            </a:r>
            <a:endParaRPr lang="en-US" dirty="0">
              <a:solidFill>
                <a:srgbClr val="FFC000"/>
              </a:solidFill>
            </a:endParaRPr>
          </a:p>
        </p:txBody>
      </p:sp>
      <p:sp>
        <p:nvSpPr>
          <p:cNvPr id="3" name="Content Placeholder 2"/>
          <p:cNvSpPr>
            <a:spLocks noGrp="1"/>
          </p:cNvSpPr>
          <p:nvPr>
            <p:ph idx="1"/>
          </p:nvPr>
        </p:nvSpPr>
        <p:spPr/>
        <p:txBody>
          <a:bodyPr/>
          <a:lstStyle/>
          <a:p>
            <a:r>
              <a:rPr lang="en-US" dirty="0" smtClean="0">
                <a:solidFill>
                  <a:srgbClr val="FFC000"/>
                </a:solidFill>
              </a:rPr>
              <a:t>Had some </a:t>
            </a:r>
            <a:r>
              <a:rPr lang="en-US" dirty="0" smtClean="0">
                <a:solidFill>
                  <a:schemeClr val="tx2">
                    <a:lumMod val="60000"/>
                    <a:lumOff val="40000"/>
                  </a:schemeClr>
                </a:solidFill>
              </a:rPr>
              <a:t>rights</a:t>
            </a:r>
            <a:r>
              <a:rPr lang="en-US" dirty="0" smtClean="0">
                <a:solidFill>
                  <a:srgbClr val="FFC000"/>
                </a:solidFill>
              </a:rPr>
              <a:t>, but weren’t full </a:t>
            </a:r>
            <a:r>
              <a:rPr lang="en-US" dirty="0" smtClean="0">
                <a:solidFill>
                  <a:schemeClr val="tx2">
                    <a:lumMod val="60000"/>
                    <a:lumOff val="40000"/>
                  </a:schemeClr>
                </a:solidFill>
              </a:rPr>
              <a:t>citizens</a:t>
            </a:r>
          </a:p>
          <a:p>
            <a:r>
              <a:rPr lang="en-US" dirty="0" smtClean="0">
                <a:solidFill>
                  <a:srgbClr val="FFC000"/>
                </a:solidFill>
              </a:rPr>
              <a:t>Women had a strong </a:t>
            </a:r>
            <a:r>
              <a:rPr lang="en-US" dirty="0" smtClean="0">
                <a:solidFill>
                  <a:schemeClr val="tx2">
                    <a:lumMod val="60000"/>
                    <a:lumOff val="40000"/>
                  </a:schemeClr>
                </a:solidFill>
              </a:rPr>
              <a:t>influence</a:t>
            </a:r>
            <a:r>
              <a:rPr lang="en-US" dirty="0" smtClean="0">
                <a:solidFill>
                  <a:srgbClr val="FFC000"/>
                </a:solidFill>
              </a:rPr>
              <a:t> on their families</a:t>
            </a:r>
          </a:p>
          <a:p>
            <a:r>
              <a:rPr lang="en-US" dirty="0" smtClean="0">
                <a:solidFill>
                  <a:schemeClr val="tx2">
                    <a:lumMod val="60000"/>
                    <a:lumOff val="40000"/>
                  </a:schemeClr>
                </a:solidFill>
              </a:rPr>
              <a:t>Paterfamilias</a:t>
            </a:r>
            <a:r>
              <a:rPr lang="en-US" dirty="0" smtClean="0">
                <a:solidFill>
                  <a:srgbClr val="FFC000"/>
                </a:solidFill>
              </a:rPr>
              <a:t> (father) controlled her </a:t>
            </a:r>
            <a:r>
              <a:rPr lang="en-US" dirty="0" smtClean="0">
                <a:solidFill>
                  <a:schemeClr val="tx2">
                    <a:lumMod val="60000"/>
                    <a:lumOff val="40000"/>
                  </a:schemeClr>
                </a:solidFill>
              </a:rPr>
              <a:t>affairs</a:t>
            </a:r>
          </a:p>
          <a:p>
            <a:r>
              <a:rPr lang="en-US" dirty="0" smtClean="0">
                <a:solidFill>
                  <a:srgbClr val="FFC000"/>
                </a:solidFill>
              </a:rPr>
              <a:t>Wealthy women had more </a:t>
            </a:r>
            <a:r>
              <a:rPr lang="en-US" dirty="0" smtClean="0">
                <a:solidFill>
                  <a:schemeClr val="tx2">
                    <a:lumMod val="60000"/>
                    <a:lumOff val="40000"/>
                  </a:schemeClr>
                </a:solidFill>
              </a:rPr>
              <a:t>freedom</a:t>
            </a:r>
            <a:r>
              <a:rPr lang="en-US" dirty="0" smtClean="0">
                <a:solidFill>
                  <a:srgbClr val="FFC000"/>
                </a:solidFill>
              </a:rPr>
              <a:t> than poor women</a:t>
            </a:r>
          </a:p>
          <a:p>
            <a:r>
              <a:rPr lang="en-US" dirty="0" smtClean="0">
                <a:solidFill>
                  <a:srgbClr val="FFC000"/>
                </a:solidFill>
              </a:rPr>
              <a:t>Wealthy women could </a:t>
            </a:r>
            <a:r>
              <a:rPr lang="en-US" dirty="0" smtClean="0">
                <a:solidFill>
                  <a:schemeClr val="tx2">
                    <a:lumMod val="60000"/>
                    <a:lumOff val="40000"/>
                  </a:schemeClr>
                </a:solidFill>
              </a:rPr>
              <a:t>own and sell </a:t>
            </a:r>
            <a:r>
              <a:rPr lang="en-US" dirty="0" smtClean="0">
                <a:solidFill>
                  <a:srgbClr val="FFC000"/>
                </a:solidFill>
              </a:rPr>
              <a:t>land, and run a </a:t>
            </a:r>
            <a:r>
              <a:rPr lang="en-US" dirty="0" smtClean="0">
                <a:solidFill>
                  <a:schemeClr val="tx2">
                    <a:lumMod val="60000"/>
                    <a:lumOff val="40000"/>
                  </a:schemeClr>
                </a:solidFill>
              </a:rPr>
              <a:t>business</a:t>
            </a:r>
            <a:endParaRPr lang="en-US" dirty="0">
              <a:solidFill>
                <a:schemeClr val="tx2">
                  <a:lumMod val="60000"/>
                  <a:lumOff val="40000"/>
                </a:schemeClr>
              </a:solidFill>
            </a:endParaRPr>
          </a:p>
        </p:txBody>
      </p:sp>
    </p:spTree>
    <p:extLst>
      <p:ext uri="{BB962C8B-B14F-4D97-AF65-F5344CB8AC3E}">
        <p14:creationId xmlns:p14="http://schemas.microsoft.com/office/powerpoint/2010/main" val="462230564"/>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Roman Religion</a:t>
            </a:r>
            <a:endParaRPr lang="en-US" dirty="0">
              <a:solidFill>
                <a:srgbClr val="FFC000"/>
              </a:solidFill>
            </a:endParaRPr>
          </a:p>
        </p:txBody>
      </p:sp>
      <p:sp>
        <p:nvSpPr>
          <p:cNvPr id="3" name="Content Placeholder 2"/>
          <p:cNvSpPr>
            <a:spLocks noGrp="1"/>
          </p:cNvSpPr>
          <p:nvPr>
            <p:ph idx="1"/>
          </p:nvPr>
        </p:nvSpPr>
        <p:spPr>
          <a:xfrm>
            <a:off x="457200" y="1447800"/>
            <a:ext cx="8229600" cy="4953000"/>
          </a:xfrm>
        </p:spPr>
        <p:txBody>
          <a:bodyPr>
            <a:normAutofit/>
          </a:bodyPr>
          <a:lstStyle/>
          <a:p>
            <a:r>
              <a:rPr lang="en-US" dirty="0">
                <a:solidFill>
                  <a:srgbClr val="FFC000"/>
                </a:solidFill>
              </a:rPr>
              <a:t>Romans worshiped many </a:t>
            </a:r>
            <a:r>
              <a:rPr lang="en-US" dirty="0">
                <a:solidFill>
                  <a:schemeClr val="tx2">
                    <a:lumMod val="60000"/>
                    <a:lumOff val="40000"/>
                  </a:schemeClr>
                </a:solidFill>
              </a:rPr>
              <a:t>gods</a:t>
            </a:r>
            <a:r>
              <a:rPr lang="en-US" dirty="0">
                <a:solidFill>
                  <a:srgbClr val="FFC000"/>
                </a:solidFill>
              </a:rPr>
              <a:t> and </a:t>
            </a:r>
            <a:r>
              <a:rPr lang="en-US" dirty="0">
                <a:solidFill>
                  <a:schemeClr val="tx2">
                    <a:lumMod val="60000"/>
                    <a:lumOff val="40000"/>
                  </a:schemeClr>
                </a:solidFill>
              </a:rPr>
              <a:t>goddesses</a:t>
            </a:r>
            <a:r>
              <a:rPr lang="en-US" dirty="0">
                <a:solidFill>
                  <a:srgbClr val="FFC000"/>
                </a:solidFill>
              </a:rPr>
              <a:t>. They also believed that </a:t>
            </a:r>
            <a:r>
              <a:rPr lang="en-US" dirty="0">
                <a:solidFill>
                  <a:schemeClr val="tx2">
                    <a:lumMod val="60000"/>
                    <a:lumOff val="40000"/>
                  </a:schemeClr>
                </a:solidFill>
              </a:rPr>
              <a:t>spirits</a:t>
            </a:r>
            <a:r>
              <a:rPr lang="en-US" dirty="0">
                <a:solidFill>
                  <a:srgbClr val="FFC000"/>
                </a:solidFill>
              </a:rPr>
              <a:t> lived in natural things, like </a:t>
            </a:r>
            <a:r>
              <a:rPr lang="en-US" dirty="0">
                <a:solidFill>
                  <a:schemeClr val="tx2">
                    <a:lumMod val="60000"/>
                    <a:lumOff val="40000"/>
                  </a:schemeClr>
                </a:solidFill>
              </a:rPr>
              <a:t>trees and rivers</a:t>
            </a:r>
            <a:r>
              <a:rPr lang="en-US" dirty="0">
                <a:solidFill>
                  <a:srgbClr val="FFC000"/>
                </a:solidFill>
              </a:rPr>
              <a:t>. </a:t>
            </a:r>
            <a:endParaRPr lang="en-US" dirty="0" smtClean="0">
              <a:solidFill>
                <a:srgbClr val="FFC000"/>
              </a:solidFill>
            </a:endParaRPr>
          </a:p>
          <a:p>
            <a:r>
              <a:rPr lang="en-US" dirty="0" smtClean="0">
                <a:solidFill>
                  <a:srgbClr val="FFC000"/>
                </a:solidFill>
              </a:rPr>
              <a:t>Roman </a:t>
            </a:r>
            <a:r>
              <a:rPr lang="en-US" dirty="0">
                <a:solidFill>
                  <a:srgbClr val="FFC000"/>
                </a:solidFill>
              </a:rPr>
              <a:t>gods and goddesses were derived (taken) from the </a:t>
            </a:r>
            <a:r>
              <a:rPr lang="en-US" dirty="0">
                <a:solidFill>
                  <a:schemeClr val="tx2">
                    <a:lumMod val="60000"/>
                    <a:lumOff val="40000"/>
                  </a:schemeClr>
                </a:solidFill>
              </a:rPr>
              <a:t>ancient Greeks</a:t>
            </a:r>
            <a:r>
              <a:rPr lang="en-US" dirty="0">
                <a:solidFill>
                  <a:srgbClr val="FFC000"/>
                </a:solidFill>
              </a:rPr>
              <a:t>. </a:t>
            </a:r>
            <a:endParaRPr lang="en-US" dirty="0" smtClean="0">
              <a:solidFill>
                <a:srgbClr val="FFC000"/>
              </a:solidFill>
            </a:endParaRPr>
          </a:p>
          <a:p>
            <a:r>
              <a:rPr lang="en-US" dirty="0" smtClean="0">
                <a:solidFill>
                  <a:srgbClr val="FFC000"/>
                </a:solidFill>
              </a:rPr>
              <a:t>Ancient </a:t>
            </a:r>
            <a:r>
              <a:rPr lang="en-US" dirty="0">
                <a:solidFill>
                  <a:srgbClr val="FFC000"/>
                </a:solidFill>
              </a:rPr>
              <a:t>Romans worshiped by </a:t>
            </a:r>
            <a:r>
              <a:rPr lang="en-US" dirty="0">
                <a:solidFill>
                  <a:schemeClr val="tx2">
                    <a:lumMod val="60000"/>
                    <a:lumOff val="40000"/>
                  </a:schemeClr>
                </a:solidFill>
              </a:rPr>
              <a:t>praying</a:t>
            </a:r>
            <a:r>
              <a:rPr lang="en-US" dirty="0">
                <a:solidFill>
                  <a:srgbClr val="FFC000"/>
                </a:solidFill>
              </a:rPr>
              <a:t> and offering </a:t>
            </a:r>
            <a:r>
              <a:rPr lang="en-US" dirty="0">
                <a:solidFill>
                  <a:schemeClr val="tx2">
                    <a:lumMod val="60000"/>
                    <a:lumOff val="40000"/>
                  </a:schemeClr>
                </a:solidFill>
              </a:rPr>
              <a:t>food</a:t>
            </a:r>
            <a:r>
              <a:rPr lang="en-US" dirty="0">
                <a:solidFill>
                  <a:srgbClr val="FFC000"/>
                </a:solidFill>
              </a:rPr>
              <a:t>. </a:t>
            </a:r>
            <a:endParaRPr lang="en-US" dirty="0" smtClean="0">
              <a:solidFill>
                <a:srgbClr val="FFC000"/>
              </a:solidFill>
            </a:endParaRPr>
          </a:p>
          <a:p>
            <a:r>
              <a:rPr lang="en-US" dirty="0" smtClean="0">
                <a:solidFill>
                  <a:srgbClr val="FFC000"/>
                </a:solidFill>
              </a:rPr>
              <a:t>Roman </a:t>
            </a:r>
            <a:r>
              <a:rPr lang="en-US" dirty="0">
                <a:solidFill>
                  <a:srgbClr val="FFC000"/>
                </a:solidFill>
              </a:rPr>
              <a:t>homes had an </a:t>
            </a:r>
            <a:r>
              <a:rPr lang="en-US" dirty="0">
                <a:solidFill>
                  <a:schemeClr val="tx2">
                    <a:lumMod val="60000"/>
                    <a:lumOff val="40000"/>
                  </a:schemeClr>
                </a:solidFill>
              </a:rPr>
              <a:t>alter</a:t>
            </a:r>
            <a:r>
              <a:rPr lang="en-US" dirty="0">
                <a:solidFill>
                  <a:srgbClr val="FFC000"/>
                </a:solidFill>
              </a:rPr>
              <a:t> to worship </a:t>
            </a:r>
            <a:r>
              <a:rPr lang="en-US" dirty="0">
                <a:solidFill>
                  <a:schemeClr val="tx2">
                    <a:lumMod val="60000"/>
                    <a:lumOff val="40000"/>
                  </a:schemeClr>
                </a:solidFill>
              </a:rPr>
              <a:t>household</a:t>
            </a:r>
            <a:r>
              <a:rPr lang="en-US" dirty="0">
                <a:solidFill>
                  <a:srgbClr val="FFC000"/>
                </a:solidFill>
              </a:rPr>
              <a:t> gods.</a:t>
            </a:r>
          </a:p>
        </p:txBody>
      </p:sp>
    </p:spTree>
    <p:extLst>
      <p:ext uri="{BB962C8B-B14F-4D97-AF65-F5344CB8AC3E}">
        <p14:creationId xmlns:p14="http://schemas.microsoft.com/office/powerpoint/2010/main" val="447724110"/>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45000"/>
                    </a14:imgEffect>
                  </a14:imgLayer>
                </a14:imgProps>
              </a:ext>
              <a:ext uri="{28A0092B-C50C-407E-A947-70E740481C1C}">
                <a14:useLocalDpi xmlns:a14="http://schemas.microsoft.com/office/drawing/2010/main" val="0"/>
              </a:ext>
            </a:extLst>
          </a:blip>
          <a:srcRect l="47968" t="16468" r="21913" b="44842"/>
          <a:stretch/>
        </p:blipFill>
        <p:spPr bwMode="auto">
          <a:xfrm>
            <a:off x="623455" y="484909"/>
            <a:ext cx="8018586"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4246269"/>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Ancient Roman Humor</a:t>
            </a:r>
            <a:endParaRPr lang="en-US" dirty="0">
              <a:solidFill>
                <a:srgbClr val="FFC000"/>
              </a:solidFill>
            </a:endParaRPr>
          </a:p>
        </p:txBody>
      </p:sp>
      <p:sp>
        <p:nvSpPr>
          <p:cNvPr id="3"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A barber, a bald man and an absent-minded professor were taking a journey together. They have to camp overnight, so they decide to take turns watching the luggage. When it’s the barber’s turn, he gets bored, so amuses himself by shaving the head of the professor. When the professor is woken up for his shift, he feels his head, and says: “How stupid is that barber? He’s woken up the bald man instead of me.”</a:t>
            </a:r>
            <a:br>
              <a:rPr kumimoji="0" lang="en-US" sz="1800" b="0" i="0" u="none" strike="noStrike" cap="none" normalizeH="0" baseline="0" smtClean="0">
                <a:ln>
                  <a:noFill/>
                </a:ln>
                <a:solidFill>
                  <a:schemeClr val="tx1"/>
                </a:solidFill>
                <a:effectLst/>
                <a:latin typeface="Arial" pitchFamily="34" charset="0"/>
                <a:cs typeface="Arial" pitchFamily="34" charset="0"/>
              </a:rPr>
            </a:b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TextBox 3"/>
          <p:cNvSpPr txBox="1"/>
          <p:nvPr/>
        </p:nvSpPr>
        <p:spPr>
          <a:xfrm>
            <a:off x="141270" y="1844402"/>
            <a:ext cx="8839199" cy="5355312"/>
          </a:xfrm>
          <a:prstGeom prst="rect">
            <a:avLst/>
          </a:prstGeom>
          <a:noFill/>
        </p:spPr>
        <p:txBody>
          <a:bodyPr wrap="square" rtlCol="0">
            <a:spAutoFit/>
          </a:bodyPr>
          <a:lstStyle/>
          <a:p>
            <a:r>
              <a:rPr lang="en-US" sz="2400" dirty="0" smtClean="0">
                <a:solidFill>
                  <a:srgbClr val="FFC000"/>
                </a:solidFill>
              </a:rPr>
              <a:t>1) A </a:t>
            </a:r>
            <a:r>
              <a:rPr lang="en-US" sz="2400" dirty="0">
                <a:solidFill>
                  <a:srgbClr val="FFC000"/>
                </a:solidFill>
              </a:rPr>
              <a:t>barber, a bald man and an absent-minded professor were taking a journey together. They have to camp overnight, so they decide to take turns watching the luggage. When it’s the barber’s turn, he gets bored, so amuses himself by shaving the head of the professor. When the professor is woken up for his shift, he feels his head, and says: “How stupid is that barber? He’s woken up the bald man instead of me</a:t>
            </a:r>
            <a:r>
              <a:rPr lang="en-US" sz="2400" dirty="0" smtClean="0">
                <a:solidFill>
                  <a:srgbClr val="FFC000"/>
                </a:solidFill>
              </a:rPr>
              <a:t>.”</a:t>
            </a:r>
          </a:p>
          <a:p>
            <a:endParaRPr lang="en-US" sz="2400" dirty="0">
              <a:solidFill>
                <a:srgbClr val="FFC000"/>
              </a:solidFill>
            </a:endParaRPr>
          </a:p>
          <a:p>
            <a:r>
              <a:rPr lang="en-US" sz="2400" dirty="0" smtClean="0">
                <a:solidFill>
                  <a:srgbClr val="FFC000"/>
                </a:solidFill>
              </a:rPr>
              <a:t>2) A </a:t>
            </a:r>
            <a:r>
              <a:rPr lang="en-US" sz="2400" dirty="0">
                <a:solidFill>
                  <a:srgbClr val="FFC000"/>
                </a:solidFill>
              </a:rPr>
              <a:t>man meets an acquaintance and says: “It’s funny, I was told you were dead.”. He says “well, you can see I’m still alive.” But the first man disputes this on the grounds that “the man who told me you were dead is much more reliable than you.”</a:t>
            </a:r>
            <a:br>
              <a:rPr lang="en-US" sz="2400" dirty="0">
                <a:solidFill>
                  <a:srgbClr val="FFC000"/>
                </a:solidFill>
              </a:rPr>
            </a:br>
            <a:r>
              <a:rPr lang="en-US" dirty="0"/>
              <a:t/>
            </a:r>
            <a:br>
              <a:rPr lang="en-US" dirty="0"/>
            </a:br>
            <a:r>
              <a:rPr lang="en-US" dirty="0"/>
              <a:t/>
            </a:r>
            <a:br>
              <a:rPr lang="en-US" dirty="0"/>
            </a:br>
            <a:endParaRPr lang="en-US" dirty="0"/>
          </a:p>
        </p:txBody>
      </p:sp>
      <p:pic>
        <p:nvPicPr>
          <p:cNvPr id="1027" name="Picture 3" descr="http://3.bp.blogspot.com/-_TNYd4WDRpk/TcbLaNN-tkI/AAAAAAAAACA/exjip8LrGd8/s1600/16157.gif">
            <a:hlinkClick r:id="rId2"/>
          </p:cNvPr>
          <p:cNvPicPr>
            <a:picLocks noChangeAspect="1" noChangeArrowheads="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7426615" y="228600"/>
            <a:ext cx="1553854" cy="16158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http://3.bp.blogspot.com/-_TNYd4WDRpk/TcbLaNN-tkI/AAAAAAAAACA/exjip8LrGd8/s1600/16157.gif">
            <a:hlinkClick r:id="rId2"/>
          </p:cNvPr>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flipH="1">
            <a:off x="177713" y="186314"/>
            <a:ext cx="1553854" cy="1615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874510"/>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4" y="4953000"/>
            <a:ext cx="8334375" cy="1143000"/>
          </a:xfrm>
        </p:spPr>
        <p:txBody>
          <a:bodyPr/>
          <a:lstStyle/>
          <a:p>
            <a:r>
              <a:rPr lang="en-US" dirty="0" smtClean="0">
                <a:solidFill>
                  <a:srgbClr val="FFC000"/>
                </a:solidFill>
              </a:rPr>
              <a:t>The End</a:t>
            </a:r>
            <a:endParaRPr lang="en-US" dirty="0">
              <a:solidFill>
                <a:srgbClr val="FFC000"/>
              </a:solidFill>
            </a:endParaRPr>
          </a:p>
        </p:txBody>
      </p:sp>
      <p:pic>
        <p:nvPicPr>
          <p:cNvPr id="2050" name="Picture 2" descr="http://2.bp.blogspot.com/-r0IWSN6ObDo/Tbx_qQj-jGI/AAAAAAAAACQ/sq8ttp2puIw/s1600/homer_woohoo.jpg">
            <a:hlinkClick r:id="rId2"/>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6000"/>
                    </a14:imgEffect>
                  </a14:imgLayer>
                </a14:imgProps>
              </a:ext>
              <a:ext uri="{28A0092B-C50C-407E-A947-70E740481C1C}">
                <a14:useLocalDpi xmlns:a14="http://schemas.microsoft.com/office/drawing/2010/main" val="0"/>
              </a:ext>
            </a:extLst>
          </a:blip>
          <a:srcRect/>
          <a:stretch>
            <a:fillRect/>
          </a:stretch>
        </p:blipFill>
        <p:spPr bwMode="auto">
          <a:xfrm>
            <a:off x="3048000" y="914400"/>
            <a:ext cx="2990850" cy="3600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13488"/>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779" y="457200"/>
            <a:ext cx="8763000" cy="5078313"/>
          </a:xfrm>
          <a:prstGeom prst="rect">
            <a:avLst/>
          </a:prstGeom>
        </p:spPr>
        <p:txBody>
          <a:bodyPr wrap="square">
            <a:spAutoFit/>
          </a:bodyPr>
          <a:lstStyle/>
          <a:p>
            <a:pPr marL="571500" indent="-571500">
              <a:buFont typeface="Wingdings" pitchFamily="2" charset="2"/>
              <a:buChar char="Ø"/>
            </a:pPr>
            <a:r>
              <a:rPr lang="en-US" sz="3600" dirty="0">
                <a:solidFill>
                  <a:srgbClr val="FFC000"/>
                </a:solidFill>
              </a:rPr>
              <a:t>In many ways ancient Rome </a:t>
            </a:r>
            <a:r>
              <a:rPr lang="en-US" sz="3600" dirty="0">
                <a:solidFill>
                  <a:schemeClr val="tx2">
                    <a:lumMod val="60000"/>
                    <a:lumOff val="40000"/>
                  </a:schemeClr>
                </a:solidFill>
              </a:rPr>
              <a:t>was very advanced</a:t>
            </a:r>
            <a:r>
              <a:rPr lang="en-US" sz="3600" dirty="0">
                <a:solidFill>
                  <a:srgbClr val="FFC000"/>
                </a:solidFill>
              </a:rPr>
              <a:t>. </a:t>
            </a:r>
            <a:endParaRPr lang="en-US" sz="3600" dirty="0" smtClean="0">
              <a:solidFill>
                <a:srgbClr val="FFC000"/>
              </a:solidFill>
            </a:endParaRPr>
          </a:p>
          <a:p>
            <a:pPr marL="571500" indent="-571500">
              <a:buFont typeface="Wingdings" pitchFamily="2" charset="2"/>
              <a:buChar char="Ø"/>
            </a:pPr>
            <a:endParaRPr lang="en-US" sz="3600" dirty="0" smtClean="0">
              <a:solidFill>
                <a:srgbClr val="FFC000"/>
              </a:solidFill>
            </a:endParaRPr>
          </a:p>
          <a:p>
            <a:pPr marL="571500" indent="-571500">
              <a:buFont typeface="Wingdings" pitchFamily="2" charset="2"/>
              <a:buChar char="Ø"/>
            </a:pPr>
            <a:r>
              <a:rPr lang="en-US" sz="3600" dirty="0" smtClean="0">
                <a:solidFill>
                  <a:srgbClr val="FFC000"/>
                </a:solidFill>
              </a:rPr>
              <a:t>These </a:t>
            </a:r>
            <a:r>
              <a:rPr lang="en-US" sz="3600" dirty="0">
                <a:solidFill>
                  <a:srgbClr val="FFC000"/>
                </a:solidFill>
              </a:rPr>
              <a:t>advancements improved the quality of their </a:t>
            </a:r>
            <a:r>
              <a:rPr lang="en-US" sz="3600" dirty="0">
                <a:solidFill>
                  <a:schemeClr val="tx2">
                    <a:lumMod val="60000"/>
                    <a:lumOff val="40000"/>
                  </a:schemeClr>
                </a:solidFill>
              </a:rPr>
              <a:t>everyday life</a:t>
            </a:r>
            <a:r>
              <a:rPr lang="en-US" sz="3600" dirty="0" smtClean="0">
                <a:solidFill>
                  <a:srgbClr val="FFC000"/>
                </a:solidFill>
              </a:rPr>
              <a:t>.</a:t>
            </a:r>
          </a:p>
          <a:p>
            <a:pPr marL="571500" indent="-571500">
              <a:buFont typeface="Wingdings" pitchFamily="2" charset="2"/>
              <a:buChar char="Ø"/>
            </a:pPr>
            <a:endParaRPr lang="en-US" sz="3600" dirty="0">
              <a:solidFill>
                <a:srgbClr val="FFC000"/>
              </a:solidFill>
            </a:endParaRPr>
          </a:p>
          <a:p>
            <a:pPr marL="571500" indent="-571500">
              <a:buFont typeface="Wingdings" pitchFamily="2" charset="2"/>
              <a:buChar char="Ø"/>
            </a:pPr>
            <a:r>
              <a:rPr lang="en-US" sz="3600" dirty="0">
                <a:solidFill>
                  <a:srgbClr val="FFC000"/>
                </a:solidFill>
              </a:rPr>
              <a:t>Some of their advancements solved </a:t>
            </a:r>
            <a:r>
              <a:rPr lang="en-US" sz="3600" dirty="0">
                <a:solidFill>
                  <a:schemeClr val="tx2">
                    <a:lumMod val="60000"/>
                    <a:lumOff val="40000"/>
                  </a:schemeClr>
                </a:solidFill>
              </a:rPr>
              <a:t>everyday problems</a:t>
            </a:r>
            <a:r>
              <a:rPr lang="en-US" sz="3600" dirty="0">
                <a:solidFill>
                  <a:srgbClr val="FFC000"/>
                </a:solidFill>
              </a:rPr>
              <a:t>, and some were simply </a:t>
            </a:r>
            <a:r>
              <a:rPr lang="en-US" sz="3600" dirty="0">
                <a:solidFill>
                  <a:schemeClr val="tx2">
                    <a:lumMod val="60000"/>
                    <a:lumOff val="40000"/>
                  </a:schemeClr>
                </a:solidFill>
              </a:rPr>
              <a:t>pleasing to the eye</a:t>
            </a:r>
            <a:r>
              <a:rPr lang="en-US" sz="3600" dirty="0">
                <a:solidFill>
                  <a:srgbClr val="FFC000"/>
                </a:solidFill>
              </a:rPr>
              <a:t>.</a:t>
            </a:r>
          </a:p>
        </p:txBody>
      </p:sp>
    </p:spTree>
    <p:extLst>
      <p:ext uri="{BB962C8B-B14F-4D97-AF65-F5344CB8AC3E}">
        <p14:creationId xmlns:p14="http://schemas.microsoft.com/office/powerpoint/2010/main" val="3574671025"/>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bowersarthistory.wikispaces.com/file/view/colonnade/260996258/colonnad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678" y="243191"/>
            <a:ext cx="2926575" cy="21907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theoi.com/image/img_eirene.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367453"/>
            <a:ext cx="1752600" cy="256149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makingthemodernworld.org.uk/learning_modules/maths/02.TU.03/img/IM.1470_zl.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2666999"/>
            <a:ext cx="2709862" cy="178851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blog.kryton.com/wp-content/uploads/2011/07/800px-ColossemPanorama1.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9800" y="4648200"/>
            <a:ext cx="6791325" cy="206692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springfieldlibrary.org/gutenberg/images/terence.jp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2200" y="381000"/>
            <a:ext cx="2714625" cy="37433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55253" y="609600"/>
            <a:ext cx="1524000" cy="381000"/>
          </a:xfrm>
          <a:prstGeom prst="rect">
            <a:avLst/>
          </a:prstGeom>
          <a:noFill/>
        </p:spPr>
        <p:txBody>
          <a:bodyPr wrap="square" rtlCol="0">
            <a:spAutoFit/>
          </a:bodyPr>
          <a:lstStyle/>
          <a:p>
            <a:r>
              <a:rPr lang="en-US" dirty="0" smtClean="0">
                <a:solidFill>
                  <a:schemeClr val="tx2">
                    <a:lumMod val="60000"/>
                    <a:lumOff val="40000"/>
                  </a:schemeClr>
                </a:solidFill>
              </a:rPr>
              <a:t>Architecture</a:t>
            </a:r>
            <a:endParaRPr lang="en-US" dirty="0">
              <a:solidFill>
                <a:schemeClr val="tx2">
                  <a:lumMod val="60000"/>
                  <a:lumOff val="40000"/>
                </a:schemeClr>
              </a:solidFill>
            </a:endParaRPr>
          </a:p>
        </p:txBody>
      </p:sp>
      <p:sp>
        <p:nvSpPr>
          <p:cNvPr id="8" name="TextBox 7"/>
          <p:cNvSpPr txBox="1"/>
          <p:nvPr/>
        </p:nvSpPr>
        <p:spPr>
          <a:xfrm>
            <a:off x="4648200" y="1323975"/>
            <a:ext cx="1524000" cy="381000"/>
          </a:xfrm>
          <a:prstGeom prst="rect">
            <a:avLst/>
          </a:prstGeom>
          <a:noFill/>
        </p:spPr>
        <p:txBody>
          <a:bodyPr wrap="square" rtlCol="0">
            <a:spAutoFit/>
          </a:bodyPr>
          <a:lstStyle/>
          <a:p>
            <a:pPr algn="r"/>
            <a:r>
              <a:rPr lang="en-US" dirty="0" smtClean="0">
                <a:solidFill>
                  <a:schemeClr val="tx2">
                    <a:lumMod val="60000"/>
                    <a:lumOff val="40000"/>
                  </a:schemeClr>
                </a:solidFill>
              </a:rPr>
              <a:t>Literature</a:t>
            </a:r>
            <a:endParaRPr lang="en-US" dirty="0">
              <a:solidFill>
                <a:schemeClr val="tx2">
                  <a:lumMod val="60000"/>
                  <a:lumOff val="40000"/>
                </a:schemeClr>
              </a:solidFill>
            </a:endParaRPr>
          </a:p>
        </p:txBody>
      </p:sp>
      <p:sp>
        <p:nvSpPr>
          <p:cNvPr id="9" name="TextBox 8"/>
          <p:cNvSpPr txBox="1"/>
          <p:nvPr/>
        </p:nvSpPr>
        <p:spPr>
          <a:xfrm>
            <a:off x="4157662" y="2270091"/>
            <a:ext cx="1524000" cy="381000"/>
          </a:xfrm>
          <a:prstGeom prst="rect">
            <a:avLst/>
          </a:prstGeom>
          <a:noFill/>
        </p:spPr>
        <p:txBody>
          <a:bodyPr wrap="square" rtlCol="0">
            <a:spAutoFit/>
          </a:bodyPr>
          <a:lstStyle/>
          <a:p>
            <a:r>
              <a:rPr lang="en-US" dirty="0" smtClean="0">
                <a:solidFill>
                  <a:schemeClr val="tx2">
                    <a:lumMod val="60000"/>
                    <a:lumOff val="40000"/>
                  </a:schemeClr>
                </a:solidFill>
              </a:rPr>
              <a:t>Arches</a:t>
            </a:r>
            <a:endParaRPr lang="en-US" dirty="0">
              <a:solidFill>
                <a:schemeClr val="tx2">
                  <a:lumMod val="60000"/>
                  <a:lumOff val="40000"/>
                </a:schemeClr>
              </a:solidFill>
            </a:endParaRPr>
          </a:p>
        </p:txBody>
      </p:sp>
      <p:sp>
        <p:nvSpPr>
          <p:cNvPr id="10" name="TextBox 9"/>
          <p:cNvSpPr txBox="1"/>
          <p:nvPr/>
        </p:nvSpPr>
        <p:spPr>
          <a:xfrm>
            <a:off x="342900" y="3001044"/>
            <a:ext cx="1524000" cy="381000"/>
          </a:xfrm>
          <a:prstGeom prst="rect">
            <a:avLst/>
          </a:prstGeom>
          <a:noFill/>
        </p:spPr>
        <p:txBody>
          <a:bodyPr wrap="square" rtlCol="0">
            <a:spAutoFit/>
          </a:bodyPr>
          <a:lstStyle/>
          <a:p>
            <a:r>
              <a:rPr lang="en-US" dirty="0" smtClean="0">
                <a:solidFill>
                  <a:schemeClr val="tx2">
                    <a:lumMod val="60000"/>
                    <a:lumOff val="40000"/>
                  </a:schemeClr>
                </a:solidFill>
              </a:rPr>
              <a:t>Sculptures/Art</a:t>
            </a:r>
            <a:endParaRPr lang="en-US" dirty="0">
              <a:solidFill>
                <a:schemeClr val="tx2">
                  <a:lumMod val="60000"/>
                  <a:lumOff val="40000"/>
                </a:schemeClr>
              </a:solidFill>
            </a:endParaRPr>
          </a:p>
        </p:txBody>
      </p:sp>
      <p:sp>
        <p:nvSpPr>
          <p:cNvPr id="11" name="TextBox 10"/>
          <p:cNvSpPr txBox="1"/>
          <p:nvPr/>
        </p:nvSpPr>
        <p:spPr>
          <a:xfrm>
            <a:off x="685800" y="6348716"/>
            <a:ext cx="1524000" cy="381000"/>
          </a:xfrm>
          <a:prstGeom prst="rect">
            <a:avLst/>
          </a:prstGeom>
          <a:noFill/>
        </p:spPr>
        <p:txBody>
          <a:bodyPr wrap="square" rtlCol="0">
            <a:spAutoFit/>
          </a:bodyPr>
          <a:lstStyle/>
          <a:p>
            <a:pPr algn="r"/>
            <a:r>
              <a:rPr lang="en-US" dirty="0" smtClean="0">
                <a:solidFill>
                  <a:schemeClr val="tx2">
                    <a:lumMod val="60000"/>
                    <a:lumOff val="40000"/>
                  </a:schemeClr>
                </a:solidFill>
              </a:rPr>
              <a:t>Structures</a:t>
            </a:r>
            <a:endParaRPr lang="en-US" dirty="0">
              <a:solidFill>
                <a:schemeClr val="tx2">
                  <a:lumMod val="60000"/>
                  <a:lumOff val="40000"/>
                </a:schemeClr>
              </a:solidFill>
            </a:endParaRPr>
          </a:p>
        </p:txBody>
      </p:sp>
    </p:spTree>
    <p:extLst>
      <p:ext uri="{BB962C8B-B14F-4D97-AF65-F5344CB8AC3E}">
        <p14:creationId xmlns:p14="http://schemas.microsoft.com/office/powerpoint/2010/main" val="2190221910"/>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4.bp.blogspot.com/_2rl9OV3Auts/SwV0k0OhDvI/AAAAAAAAD74/o65lNTbxRq4/s1600/aesopandson.jpg">
            <a:hlinkClick r:id="rId2"/>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3000"/>
                    </a14:imgEffect>
                    <a14:imgEffect>
                      <a14:brightnessContrast contrast="36000"/>
                    </a14:imgEffect>
                  </a14:imgLayer>
                </a14:imgProps>
              </a:ext>
              <a:ext uri="{28A0092B-C50C-407E-A947-70E740481C1C}">
                <a14:useLocalDpi xmlns:a14="http://schemas.microsoft.com/office/drawing/2010/main" val="0"/>
              </a:ext>
            </a:extLst>
          </a:blip>
          <a:srcRect/>
          <a:stretch>
            <a:fillRect/>
          </a:stretch>
        </p:blipFill>
        <p:spPr bwMode="auto">
          <a:xfrm>
            <a:off x="2265218" y="1219200"/>
            <a:ext cx="4761666"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19400" y="4932218"/>
            <a:ext cx="3429000" cy="523220"/>
          </a:xfrm>
          <a:prstGeom prst="rect">
            <a:avLst/>
          </a:prstGeom>
          <a:noFill/>
        </p:spPr>
        <p:txBody>
          <a:bodyPr wrap="square" rtlCol="0">
            <a:spAutoFit/>
          </a:bodyPr>
          <a:lstStyle/>
          <a:p>
            <a:pPr algn="ctr"/>
            <a:r>
              <a:rPr lang="en-US" sz="2800" dirty="0" smtClean="0">
                <a:solidFill>
                  <a:srgbClr val="FFC000"/>
                </a:solidFill>
              </a:rPr>
              <a:t>Literature</a:t>
            </a:r>
            <a:endParaRPr lang="en-US" sz="2800" dirty="0">
              <a:solidFill>
                <a:srgbClr val="FFC000"/>
              </a:solidFill>
            </a:endParaRPr>
          </a:p>
        </p:txBody>
      </p:sp>
    </p:spTree>
    <p:extLst>
      <p:ext uri="{BB962C8B-B14F-4D97-AF65-F5344CB8AC3E}">
        <p14:creationId xmlns:p14="http://schemas.microsoft.com/office/powerpoint/2010/main" val="2829801440"/>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i.space.com/images/i/000/009/474/i02/nasa-solar-system-graphic-72.jpg?1304698777">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990600"/>
            <a:ext cx="5476875" cy="198120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3.bp.blogspot.com/-5byGqakHO9s/TYGhN78sqGI/AAAAAAAABQY/xdot8VeA9fw/s1600/Cow_anatomy_musculature.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3429000"/>
            <a:ext cx="3286125" cy="256239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upload.wikimedia.org/wikipedia/commons/thumb/8/8c/PompeiiStreet.jpg/250px-PompeiiStreet.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6519" y="238124"/>
            <a:ext cx="2381250" cy="3190876"/>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knowtheromans.co.uk/Categories/Health/img/Baths.jp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69643" y="4190999"/>
            <a:ext cx="3283807" cy="23636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57400" y="609600"/>
            <a:ext cx="1524000" cy="381000"/>
          </a:xfrm>
          <a:prstGeom prst="rect">
            <a:avLst/>
          </a:prstGeom>
          <a:noFill/>
        </p:spPr>
        <p:txBody>
          <a:bodyPr wrap="square" rtlCol="0">
            <a:spAutoFit/>
          </a:bodyPr>
          <a:lstStyle/>
          <a:p>
            <a:r>
              <a:rPr lang="en-US" dirty="0" smtClean="0">
                <a:solidFill>
                  <a:schemeClr val="tx2">
                    <a:lumMod val="60000"/>
                    <a:lumOff val="40000"/>
                  </a:schemeClr>
                </a:solidFill>
              </a:rPr>
              <a:t>Astronomy</a:t>
            </a:r>
            <a:endParaRPr lang="en-US" dirty="0">
              <a:solidFill>
                <a:schemeClr val="tx2">
                  <a:lumMod val="60000"/>
                  <a:lumOff val="40000"/>
                </a:schemeClr>
              </a:solidFill>
            </a:endParaRPr>
          </a:p>
        </p:txBody>
      </p:sp>
      <p:sp>
        <p:nvSpPr>
          <p:cNvPr id="7" name="TextBox 6"/>
          <p:cNvSpPr txBox="1"/>
          <p:nvPr/>
        </p:nvSpPr>
        <p:spPr>
          <a:xfrm>
            <a:off x="915109" y="6007608"/>
            <a:ext cx="1524000" cy="381000"/>
          </a:xfrm>
          <a:prstGeom prst="rect">
            <a:avLst/>
          </a:prstGeom>
          <a:noFill/>
        </p:spPr>
        <p:txBody>
          <a:bodyPr wrap="square" rtlCol="0">
            <a:spAutoFit/>
          </a:bodyPr>
          <a:lstStyle/>
          <a:p>
            <a:r>
              <a:rPr lang="en-US" dirty="0" smtClean="0">
                <a:solidFill>
                  <a:schemeClr val="tx2">
                    <a:lumMod val="60000"/>
                    <a:lumOff val="40000"/>
                  </a:schemeClr>
                </a:solidFill>
              </a:rPr>
              <a:t>Anatomy</a:t>
            </a:r>
            <a:endParaRPr lang="en-US" dirty="0">
              <a:solidFill>
                <a:schemeClr val="tx2">
                  <a:lumMod val="60000"/>
                  <a:lumOff val="40000"/>
                </a:schemeClr>
              </a:solidFill>
            </a:endParaRPr>
          </a:p>
        </p:txBody>
      </p:sp>
      <p:sp>
        <p:nvSpPr>
          <p:cNvPr id="8" name="TextBox 7"/>
          <p:cNvSpPr txBox="1"/>
          <p:nvPr/>
        </p:nvSpPr>
        <p:spPr>
          <a:xfrm>
            <a:off x="4677383" y="3809999"/>
            <a:ext cx="1524000" cy="381000"/>
          </a:xfrm>
          <a:prstGeom prst="rect">
            <a:avLst/>
          </a:prstGeom>
          <a:noFill/>
        </p:spPr>
        <p:txBody>
          <a:bodyPr wrap="square" rtlCol="0">
            <a:spAutoFit/>
          </a:bodyPr>
          <a:lstStyle/>
          <a:p>
            <a:r>
              <a:rPr lang="en-US" dirty="0" smtClean="0">
                <a:solidFill>
                  <a:schemeClr val="tx2">
                    <a:lumMod val="60000"/>
                    <a:lumOff val="40000"/>
                  </a:schemeClr>
                </a:solidFill>
              </a:rPr>
              <a:t>Public Baths</a:t>
            </a:r>
            <a:endParaRPr lang="en-US" dirty="0">
              <a:solidFill>
                <a:schemeClr val="tx2">
                  <a:lumMod val="60000"/>
                  <a:lumOff val="40000"/>
                </a:schemeClr>
              </a:solidFill>
            </a:endParaRPr>
          </a:p>
        </p:txBody>
      </p:sp>
      <p:sp>
        <p:nvSpPr>
          <p:cNvPr id="9" name="TextBox 8"/>
          <p:cNvSpPr txBox="1"/>
          <p:nvPr/>
        </p:nvSpPr>
        <p:spPr>
          <a:xfrm>
            <a:off x="4648200" y="274907"/>
            <a:ext cx="1524000" cy="381000"/>
          </a:xfrm>
          <a:prstGeom prst="rect">
            <a:avLst/>
          </a:prstGeom>
          <a:noFill/>
        </p:spPr>
        <p:txBody>
          <a:bodyPr wrap="square" rtlCol="0">
            <a:spAutoFit/>
          </a:bodyPr>
          <a:lstStyle/>
          <a:p>
            <a:pPr algn="r"/>
            <a:r>
              <a:rPr lang="en-US" dirty="0" smtClean="0">
                <a:solidFill>
                  <a:schemeClr val="tx2">
                    <a:lumMod val="60000"/>
                    <a:lumOff val="40000"/>
                  </a:schemeClr>
                </a:solidFill>
              </a:rPr>
              <a:t>Roads</a:t>
            </a:r>
            <a:endParaRPr lang="en-US" dirty="0">
              <a:solidFill>
                <a:schemeClr val="tx2">
                  <a:lumMod val="60000"/>
                  <a:lumOff val="40000"/>
                </a:schemeClr>
              </a:solidFill>
            </a:endParaRPr>
          </a:p>
        </p:txBody>
      </p:sp>
    </p:spTree>
    <p:extLst>
      <p:ext uri="{BB962C8B-B14F-4D97-AF65-F5344CB8AC3E}">
        <p14:creationId xmlns:p14="http://schemas.microsoft.com/office/powerpoint/2010/main" val="3389368617"/>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farm3.staticflickr.com/2087/2541975014_9b4244e857.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000"/>
            <a:ext cx="4343400" cy="32575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i.livescience.com/images/i/000/021/257/i02/roman-toilets-111025.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964388"/>
            <a:ext cx="3962400" cy="26530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00600" y="1371600"/>
            <a:ext cx="1524000" cy="381000"/>
          </a:xfrm>
          <a:prstGeom prst="rect">
            <a:avLst/>
          </a:prstGeom>
          <a:noFill/>
        </p:spPr>
        <p:txBody>
          <a:bodyPr wrap="square" rtlCol="0">
            <a:spAutoFit/>
          </a:bodyPr>
          <a:lstStyle/>
          <a:p>
            <a:r>
              <a:rPr lang="en-US" dirty="0" smtClean="0">
                <a:solidFill>
                  <a:schemeClr val="tx2">
                    <a:lumMod val="60000"/>
                    <a:lumOff val="40000"/>
                  </a:schemeClr>
                </a:solidFill>
              </a:rPr>
              <a:t>Fountains</a:t>
            </a:r>
            <a:endParaRPr lang="en-US" dirty="0">
              <a:solidFill>
                <a:schemeClr val="tx2">
                  <a:lumMod val="60000"/>
                  <a:lumOff val="40000"/>
                </a:schemeClr>
              </a:solidFill>
            </a:endParaRPr>
          </a:p>
        </p:txBody>
      </p:sp>
      <p:sp>
        <p:nvSpPr>
          <p:cNvPr id="5" name="TextBox 4"/>
          <p:cNvSpPr txBox="1"/>
          <p:nvPr/>
        </p:nvSpPr>
        <p:spPr>
          <a:xfrm>
            <a:off x="3352800" y="4876800"/>
            <a:ext cx="1524000" cy="381000"/>
          </a:xfrm>
          <a:prstGeom prst="rect">
            <a:avLst/>
          </a:prstGeom>
          <a:noFill/>
        </p:spPr>
        <p:txBody>
          <a:bodyPr wrap="square" rtlCol="0">
            <a:spAutoFit/>
          </a:bodyPr>
          <a:lstStyle/>
          <a:p>
            <a:pPr algn="r"/>
            <a:r>
              <a:rPr lang="en-US" dirty="0" smtClean="0">
                <a:solidFill>
                  <a:schemeClr val="tx2">
                    <a:lumMod val="60000"/>
                    <a:lumOff val="40000"/>
                  </a:schemeClr>
                </a:solidFill>
              </a:rPr>
              <a:t>Public Toilets</a:t>
            </a:r>
            <a:endParaRPr lang="en-US" dirty="0">
              <a:solidFill>
                <a:schemeClr val="tx2">
                  <a:lumMod val="60000"/>
                  <a:lumOff val="40000"/>
                </a:schemeClr>
              </a:solidFill>
            </a:endParaRPr>
          </a:p>
        </p:txBody>
      </p:sp>
    </p:spTree>
    <p:extLst>
      <p:ext uri="{BB962C8B-B14F-4D97-AF65-F5344CB8AC3E}">
        <p14:creationId xmlns:p14="http://schemas.microsoft.com/office/powerpoint/2010/main" val="808887279"/>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8000"/>
                    </a14:imgEffect>
                    <a14:imgEffect>
                      <a14:brightnessContrast contrast="19000"/>
                    </a14:imgEffect>
                  </a14:imgLayer>
                </a14:imgProps>
              </a:ext>
              <a:ext uri="{28A0092B-C50C-407E-A947-70E740481C1C}">
                <a14:useLocalDpi xmlns:a14="http://schemas.microsoft.com/office/drawing/2010/main" val="0"/>
              </a:ext>
            </a:extLst>
          </a:blip>
          <a:srcRect l="58820" t="25019" r="29129" b="70786"/>
          <a:stretch/>
        </p:blipFill>
        <p:spPr bwMode="auto">
          <a:xfrm>
            <a:off x="1828800" y="321494"/>
            <a:ext cx="5706279" cy="1117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795739" y="1600200"/>
            <a:ext cx="7772400" cy="1470025"/>
          </a:xfrm>
        </p:spPr>
        <p:txBody>
          <a:bodyPr/>
          <a:lstStyle/>
          <a:p>
            <a:r>
              <a:rPr lang="en-US" dirty="0" smtClean="0">
                <a:solidFill>
                  <a:srgbClr val="FFFF00"/>
                </a:solidFill>
              </a:rPr>
              <a:t>City Layout</a:t>
            </a:r>
            <a:endParaRPr lang="en-US" dirty="0">
              <a:solidFill>
                <a:srgbClr val="FFFF00"/>
              </a:solidFill>
            </a:endParaRPr>
          </a:p>
        </p:txBody>
      </p:sp>
      <p:pic>
        <p:nvPicPr>
          <p:cNvPr id="1028" name="Picture 4" descr="http://www.museumoflondon.org.uk/learning/features_facts/digging/images/large_roman_home.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1690" y="2971800"/>
            <a:ext cx="4495800" cy="37118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1000" y="2783336"/>
            <a:ext cx="1828800" cy="4062651"/>
          </a:xfrm>
          <a:prstGeom prst="rect">
            <a:avLst/>
          </a:prstGeom>
          <a:noFill/>
        </p:spPr>
        <p:txBody>
          <a:bodyPr wrap="square" rtlCol="0">
            <a:spAutoFit/>
          </a:bodyPr>
          <a:lstStyle/>
          <a:p>
            <a:r>
              <a:rPr lang="en-US" sz="2400" dirty="0">
                <a:solidFill>
                  <a:srgbClr val="FFC000"/>
                </a:solidFill>
              </a:rPr>
              <a:t>The layout of </a:t>
            </a:r>
            <a:r>
              <a:rPr lang="en-US" sz="2400" dirty="0">
                <a:solidFill>
                  <a:schemeClr val="tx2">
                    <a:lumMod val="60000"/>
                    <a:lumOff val="40000"/>
                  </a:schemeClr>
                </a:solidFill>
              </a:rPr>
              <a:t>streets </a:t>
            </a:r>
            <a:r>
              <a:rPr lang="en-US" sz="2400" dirty="0">
                <a:solidFill>
                  <a:srgbClr val="FFC000"/>
                </a:solidFill>
              </a:rPr>
              <a:t>and locations of </a:t>
            </a:r>
            <a:r>
              <a:rPr lang="en-US" sz="2400" dirty="0">
                <a:solidFill>
                  <a:schemeClr val="tx2">
                    <a:lumMod val="60000"/>
                    <a:lumOff val="40000"/>
                  </a:schemeClr>
                </a:solidFill>
              </a:rPr>
              <a:t>public buildings </a:t>
            </a:r>
            <a:r>
              <a:rPr lang="en-US" sz="2400" dirty="0">
                <a:solidFill>
                  <a:srgbClr val="FFC000"/>
                </a:solidFill>
              </a:rPr>
              <a:t>greatly influenced the quality of </a:t>
            </a:r>
            <a:r>
              <a:rPr lang="en-US" sz="2400" dirty="0">
                <a:solidFill>
                  <a:schemeClr val="tx2">
                    <a:lumMod val="60000"/>
                    <a:lumOff val="40000"/>
                  </a:schemeClr>
                </a:solidFill>
              </a:rPr>
              <a:t>daily living. </a:t>
            </a:r>
          </a:p>
          <a:p>
            <a:endParaRPr lang="en-US" dirty="0"/>
          </a:p>
        </p:txBody>
      </p:sp>
    </p:spTree>
    <p:extLst>
      <p:ext uri="{BB962C8B-B14F-4D97-AF65-F5344CB8AC3E}">
        <p14:creationId xmlns:p14="http://schemas.microsoft.com/office/powerpoint/2010/main" val="3661797545"/>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446</TotalTime>
  <Words>687</Words>
  <Application>Microsoft Office PowerPoint</Application>
  <PresentationFormat>On-screen Show (4:3)</PresentationFormat>
  <Paragraphs>60</Paragraphs>
  <Slides>38</Slides>
  <Notes>3</Notes>
  <HiddenSlides>1</HiddenSlides>
  <MMClips>2</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City Layout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Family Life</vt:lpstr>
      <vt:lpstr>Family Living</vt:lpstr>
      <vt:lpstr>PowerPoint Presentation</vt:lpstr>
      <vt:lpstr>PowerPoint Presentation</vt:lpstr>
      <vt:lpstr>Roman Women</vt:lpstr>
      <vt:lpstr>Roman Women</vt:lpstr>
      <vt:lpstr>Roman Religion</vt:lpstr>
      <vt:lpstr>PowerPoint Presentation</vt:lpstr>
      <vt:lpstr>Ancient Roman Humor</vt:lpstr>
      <vt:lpstr>The End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Erich</dc:creator>
  <cp:lastModifiedBy>Erich</cp:lastModifiedBy>
  <cp:revision>69</cp:revision>
  <dcterms:created xsi:type="dcterms:W3CDTF">2013-03-05T23:34:54Z</dcterms:created>
  <dcterms:modified xsi:type="dcterms:W3CDTF">2013-03-10T17:22:03Z</dcterms:modified>
</cp:coreProperties>
</file>